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slideLayouts/_rels/slideLayout1.xml.rels" ContentType="application/vnd.openxmlformats-package.relationships+xml"/>
  <Override PartName="/ppt/slideLayouts/slideLayout1.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5.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6.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_rels/slide17.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notesSlides/_rels/notesSlide6.xml.rels" ContentType="application/vnd.openxmlformats-package.relationships+xml"/>
  <Override PartName="/ppt/notesSlides/_rels/notesSlide19.xml.rels" ContentType="application/vnd.openxmlformats-package.relationships+xml"/>
  <Override PartName="/ppt/notesSlides/_rels/notesSlide5.xml.rels" ContentType="application/vnd.openxmlformats-package.relationships+xml"/>
  <Override PartName="/ppt/notesSlides/_rels/notesSlide18.xml.rels" ContentType="application/vnd.openxmlformats-package.relationships+xml"/>
  <Override PartName="/ppt/notesSlides/_rels/notesSlide20.xml.rels" ContentType="application/vnd.openxmlformats-package.relationships+xml"/>
  <Override PartName="/ppt/notesSlides/_rels/notesSlide4.xml.rels" ContentType="application/vnd.openxmlformats-package.relationships+xml"/>
  <Override PartName="/ppt/notesSlides/_rels/notesSlide17.xml.rels" ContentType="application/vnd.openxmlformats-package.relationships+xml"/>
  <Override PartName="/ppt/notesSlides/_rels/notesSlide13.xml.rels" ContentType="application/vnd.openxmlformats-package.relationships+xml"/>
  <Override PartName="/ppt/notesSlides/_rels/notesSlide12.xml.rels" ContentType="application/vnd.openxmlformats-package.relationships+xml"/>
  <Override PartName="/ppt/notesSlides/_rels/notesSlide11.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16.xml.rels" ContentType="application/vnd.openxmlformats-package.relationships+xml"/>
  <Override PartName="/ppt/notesSlides/_rels/notesSlide3.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14.xml.rels" ContentType="application/vnd.openxmlformats-package.relationships+xml"/>
  <Override PartName="/ppt/notesSlides/_rels/notesSlide1.xml.rels" ContentType="application/vnd.openxmlformats-package.relationships+xml"/>
  <Override PartName="/ppt/notesSlides/_rels/notesSlide15.xml.rels" ContentType="application/vnd.openxmlformats-package.relationships+xml"/>
  <Override PartName="/ppt/notesSlides/_rels/notesSlide2.xml.rels" ContentType="application/vnd.openxmlformats-package.relationships+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19.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20.xml" ContentType="application/vnd.openxmlformats-officedocument.presentationml.notesSlide+xml"/>
  <Override PartName="/ppt/notesSlides/notesSlide18.xml" ContentType="application/vnd.openxmlformats-officedocument.presentationml.notesSlide+xml"/>
  <Override PartName="/ppt/notesSlides/notesSlide3.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16.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Types>
</file>

<file path=_rels/.rels><?xml version="1.0" encoding="UTF-8"?>
<Relationships xmlns="http://schemas.openxmlformats.org/package/2006/relationships"><Relationship Id="rId1" Type="http://schemas.openxmlformats.org/officedocument/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12192000" cy="6858000"/>
  <p:notesSz cx="6858000" cy="12192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en-US" sz="1800" strike="noStrike" u="none">
                <a:solidFill>
                  <a:schemeClr val="dk1"/>
                </a:solidFill>
                <a:effectLst/>
                <a:uFillTx/>
                <a:latin typeface="Calibri"/>
              </a:rPr>
              <a:t>Click to move the slide</a:t>
            </a:r>
            <a:endParaRPr b="0" lang="en-US" sz="1800" strike="noStrike" u="none">
              <a:solidFill>
                <a:schemeClr val="dk1"/>
              </a:solidFill>
              <a:effectLst/>
              <a:uFillTx/>
              <a:latin typeface="Calibri"/>
            </a:endParaRPr>
          </a:p>
        </p:txBody>
      </p:sp>
      <p:sp>
        <p:nvSpPr>
          <p:cNvPr id="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b="0" lang="en-US" sz="2000" strike="noStrike" u="none">
                <a:solidFill>
                  <a:srgbClr val="000000"/>
                </a:solidFill>
                <a:effectLst/>
                <a:uFillTx/>
                <a:latin typeface="Arial"/>
              </a:rPr>
              <a:t>Click to edit the notes format</a:t>
            </a:r>
            <a:endParaRPr b="0" lang="en-US" sz="2000" strike="noStrike" u="none">
              <a:solidFill>
                <a:srgbClr val="000000"/>
              </a:solidFill>
              <a:effectLst/>
              <a:uFillTx/>
              <a:latin typeface="Arial"/>
            </a:endParaRPr>
          </a:p>
        </p:txBody>
      </p:sp>
      <p:sp>
        <p:nvSpPr>
          <p:cNvPr id="4"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trike="noStrike" u="none">
                <a:solidFill>
                  <a:srgbClr val="000000"/>
                </a:solidFill>
                <a:effectLst/>
                <a:uFillTx/>
                <a:latin typeface="Times New Roman"/>
              </a:rPr>
              <a:t> </a:t>
            </a:r>
            <a:endParaRPr b="0" lang="en-US" sz="1400" strike="noStrike" u="none">
              <a:solidFill>
                <a:srgbClr val="000000"/>
              </a:solidFill>
              <a:effectLst/>
              <a:uFillTx/>
              <a:latin typeface="Times New Roman"/>
            </a:endParaRPr>
          </a:p>
        </p:txBody>
      </p:sp>
      <p:sp>
        <p:nvSpPr>
          <p:cNvPr id="5"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en-US" sz="1400" strike="noStrike" u="none">
                <a:solidFill>
                  <a:srgbClr val="000000"/>
                </a:solidFill>
                <a:effectLst/>
                <a:uFillTx/>
                <a:latin typeface="Times New Roman"/>
              </a:defRPr>
            </a:lvl1pPr>
          </a:lstStyle>
          <a:p>
            <a:pPr indent="0" algn="r">
              <a:buNone/>
            </a:pPr>
            <a:r>
              <a:rPr b="0" lang="en-US" sz="1400" strike="noStrike" u="none">
                <a:solidFill>
                  <a:srgbClr val="000000"/>
                </a:solidFill>
                <a:effectLst/>
                <a:uFillTx/>
                <a:latin typeface="Times New Roman"/>
              </a:rPr>
              <a:t> </a:t>
            </a:r>
            <a:endParaRPr b="0" lang="en-US" sz="1400" strike="noStrike" u="none">
              <a:solidFill>
                <a:srgbClr val="000000"/>
              </a:solidFill>
              <a:effectLst/>
              <a:uFillTx/>
              <a:latin typeface="Times New Roman"/>
            </a:endParaRPr>
          </a:p>
        </p:txBody>
      </p:sp>
      <p:sp>
        <p:nvSpPr>
          <p:cNvPr id="6"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en-US" sz="1400" strike="noStrike" u="none">
                <a:solidFill>
                  <a:srgbClr val="000000"/>
                </a:solidFill>
                <a:effectLst/>
                <a:uFillTx/>
                <a:latin typeface="Times New Roman"/>
              </a:defRPr>
            </a:lvl1pPr>
          </a:lstStyle>
          <a:p>
            <a:pPr indent="0">
              <a:buNone/>
            </a:pPr>
            <a:r>
              <a:rPr b="0" lang="en-US" sz="1400" strike="noStrike" u="none">
                <a:solidFill>
                  <a:srgbClr val="000000"/>
                </a:solidFill>
                <a:effectLst/>
                <a:uFillTx/>
                <a:latin typeface="Times New Roman"/>
              </a:rPr>
              <a:t> </a:t>
            </a:r>
            <a:endParaRPr b="0" lang="en-US" sz="1400" strike="noStrike" u="none">
              <a:solidFill>
                <a:srgbClr val="000000"/>
              </a:solidFill>
              <a:effectLst/>
              <a:uFillTx/>
              <a:latin typeface="Times New Roman"/>
            </a:endParaRPr>
          </a:p>
        </p:txBody>
      </p:sp>
      <p:sp>
        <p:nvSpPr>
          <p:cNvPr id="7"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trike="noStrike" u="none">
                <a:solidFill>
                  <a:srgbClr val="000000"/>
                </a:solidFill>
                <a:effectLst/>
                <a:uFillTx/>
                <a:latin typeface="Times New Roman"/>
              </a:defRPr>
            </a:lvl1pPr>
          </a:lstStyle>
          <a:p>
            <a:pPr indent="0" algn="r">
              <a:buNone/>
            </a:pPr>
            <a:fld id="{69CE060D-5A35-43B1-9F65-D34D09ABEAC8}" type="slidenum">
              <a:rPr b="0" lang="en-US" sz="1400" strike="noStrike" u="none">
                <a:solidFill>
                  <a:srgbClr val="000000"/>
                </a:solidFill>
                <a:effectLst/>
                <a:uFillTx/>
                <a:latin typeface="Times New Roman"/>
              </a:rPr>
              <a:t>1</a:t>
            </a:fld>
            <a:endParaRPr b="0" lang="en-US" sz="1400" strike="noStrike" u="non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9" name="PlaceHolder 1"/>
          <p:cNvSpPr>
            <a:spLocks noGrp="1"/>
          </p:cNvSpPr>
          <p:nvPr>
            <p:ph type="sldImg"/>
          </p:nvPr>
        </p:nvSpPr>
        <p:spPr>
          <a:xfrm>
            <a:off x="685800" y="1143000"/>
            <a:ext cx="5486040" cy="3085920"/>
          </a:xfrm>
          <a:prstGeom prst="rect">
            <a:avLst/>
          </a:prstGeom>
          <a:ln w="0">
            <a:noFill/>
          </a:ln>
        </p:spPr>
      </p:sp>
      <p:sp>
        <p:nvSpPr>
          <p:cNvPr id="430"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31" name="PlaceHolder 3"/>
          <p:cNvSpPr>
            <a:spLocks noGrp="1"/>
          </p:cNvSpPr>
          <p:nvPr>
            <p:ph type="sldNum" idx="4"/>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181FD6B4-BA72-47FA-83DB-6E787D0C78D5}"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2" name="PlaceHolder 1"/>
          <p:cNvSpPr>
            <a:spLocks noGrp="1"/>
          </p:cNvSpPr>
          <p:nvPr>
            <p:ph type="sldImg"/>
          </p:nvPr>
        </p:nvSpPr>
        <p:spPr>
          <a:xfrm>
            <a:off x="685800" y="1143000"/>
            <a:ext cx="5486040" cy="3085920"/>
          </a:xfrm>
          <a:prstGeom prst="rect">
            <a:avLst/>
          </a:prstGeom>
          <a:ln w="0">
            <a:noFill/>
          </a:ln>
        </p:spPr>
      </p:sp>
      <p:sp>
        <p:nvSpPr>
          <p:cNvPr id="433"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34" name="PlaceHolder 3"/>
          <p:cNvSpPr>
            <a:spLocks noGrp="1"/>
          </p:cNvSpPr>
          <p:nvPr>
            <p:ph type="sldNum" idx="5"/>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F2A5F214-C874-4270-BC91-33F950A41546}"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PlaceHolder 1"/>
          <p:cNvSpPr>
            <a:spLocks noGrp="1"/>
          </p:cNvSpPr>
          <p:nvPr>
            <p:ph type="sldImg"/>
          </p:nvPr>
        </p:nvSpPr>
        <p:spPr>
          <a:xfrm>
            <a:off x="685800" y="1143000"/>
            <a:ext cx="5486040" cy="3085920"/>
          </a:xfrm>
          <a:prstGeom prst="rect">
            <a:avLst/>
          </a:prstGeom>
          <a:ln w="0">
            <a:noFill/>
          </a:ln>
        </p:spPr>
      </p:sp>
      <p:sp>
        <p:nvSpPr>
          <p:cNvPr id="43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37" name="PlaceHolder 3"/>
          <p:cNvSpPr>
            <a:spLocks noGrp="1"/>
          </p:cNvSpPr>
          <p:nvPr>
            <p:ph type="sldNum" idx="6"/>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46885EC7-0E4A-49F1-9067-6E5460EAE311}"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8" name="PlaceHolder 1"/>
          <p:cNvSpPr>
            <a:spLocks noGrp="1"/>
          </p:cNvSpPr>
          <p:nvPr>
            <p:ph type="sldImg"/>
          </p:nvPr>
        </p:nvSpPr>
        <p:spPr>
          <a:xfrm>
            <a:off x="685800" y="1143000"/>
            <a:ext cx="5486040" cy="3085920"/>
          </a:xfrm>
          <a:prstGeom prst="rect">
            <a:avLst/>
          </a:prstGeom>
          <a:ln w="0">
            <a:noFill/>
          </a:ln>
        </p:spPr>
      </p:sp>
      <p:sp>
        <p:nvSpPr>
          <p:cNvPr id="43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40" name="PlaceHolder 3"/>
          <p:cNvSpPr>
            <a:spLocks noGrp="1"/>
          </p:cNvSpPr>
          <p:nvPr>
            <p:ph type="sldNum" idx="7"/>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3CAC8F0C-4876-4150-BCFB-C080A4AE7290}"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1" name="PlaceHolder 1"/>
          <p:cNvSpPr>
            <a:spLocks noGrp="1"/>
          </p:cNvSpPr>
          <p:nvPr>
            <p:ph type="sldImg"/>
          </p:nvPr>
        </p:nvSpPr>
        <p:spPr>
          <a:xfrm>
            <a:off x="685800" y="1143000"/>
            <a:ext cx="5486040" cy="3085920"/>
          </a:xfrm>
          <a:prstGeom prst="rect">
            <a:avLst/>
          </a:prstGeom>
          <a:ln w="0">
            <a:noFill/>
          </a:ln>
        </p:spPr>
      </p:sp>
      <p:sp>
        <p:nvSpPr>
          <p:cNvPr id="44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43" name="PlaceHolder 3"/>
          <p:cNvSpPr>
            <a:spLocks noGrp="1"/>
          </p:cNvSpPr>
          <p:nvPr>
            <p:ph type="sldNum" idx="8"/>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54B6EB57-D72A-4277-9870-FAA50C7E64F7}"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4" name="PlaceHolder 1"/>
          <p:cNvSpPr>
            <a:spLocks noGrp="1"/>
          </p:cNvSpPr>
          <p:nvPr>
            <p:ph type="sldImg"/>
          </p:nvPr>
        </p:nvSpPr>
        <p:spPr>
          <a:xfrm>
            <a:off x="685800" y="1143000"/>
            <a:ext cx="5486040" cy="3085920"/>
          </a:xfrm>
          <a:prstGeom prst="rect">
            <a:avLst/>
          </a:prstGeom>
          <a:ln w="0">
            <a:noFill/>
          </a:ln>
        </p:spPr>
      </p:sp>
      <p:sp>
        <p:nvSpPr>
          <p:cNvPr id="44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46" name="PlaceHolder 3"/>
          <p:cNvSpPr>
            <a:spLocks noGrp="1"/>
          </p:cNvSpPr>
          <p:nvPr>
            <p:ph type="sldNum" idx="9"/>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0BC35581-82A6-476E-B62F-121143BCC2DC}"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7" name="PlaceHolder 1"/>
          <p:cNvSpPr>
            <a:spLocks noGrp="1"/>
          </p:cNvSpPr>
          <p:nvPr>
            <p:ph type="sldImg"/>
          </p:nvPr>
        </p:nvSpPr>
        <p:spPr>
          <a:xfrm>
            <a:off x="685800" y="1143000"/>
            <a:ext cx="5486040" cy="3085920"/>
          </a:xfrm>
          <a:prstGeom prst="rect">
            <a:avLst/>
          </a:prstGeom>
          <a:ln w="0">
            <a:noFill/>
          </a:ln>
        </p:spPr>
      </p:sp>
      <p:sp>
        <p:nvSpPr>
          <p:cNvPr id="44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49" name="PlaceHolder 3"/>
          <p:cNvSpPr>
            <a:spLocks noGrp="1"/>
          </p:cNvSpPr>
          <p:nvPr>
            <p:ph type="sldNum" idx="10"/>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51EEC1DC-9AA5-4CFF-98F7-C3172FC25646}"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0" name="PlaceHolder 1"/>
          <p:cNvSpPr>
            <a:spLocks noGrp="1"/>
          </p:cNvSpPr>
          <p:nvPr>
            <p:ph type="sldImg"/>
          </p:nvPr>
        </p:nvSpPr>
        <p:spPr>
          <a:xfrm>
            <a:off x="685800" y="1143000"/>
            <a:ext cx="5486040" cy="3085920"/>
          </a:xfrm>
          <a:prstGeom prst="rect">
            <a:avLst/>
          </a:prstGeom>
          <a:ln w="0">
            <a:noFill/>
          </a:ln>
        </p:spPr>
      </p:sp>
      <p:sp>
        <p:nvSpPr>
          <p:cNvPr id="451"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52" name="PlaceHolder 3"/>
          <p:cNvSpPr>
            <a:spLocks noGrp="1"/>
          </p:cNvSpPr>
          <p:nvPr>
            <p:ph type="sldNum" idx="11"/>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9A082201-9A72-4DBB-9ADB-B0FAA209EE3E}"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3" name="PlaceHolder 1"/>
          <p:cNvSpPr>
            <a:spLocks noGrp="1"/>
          </p:cNvSpPr>
          <p:nvPr>
            <p:ph type="sldImg"/>
          </p:nvPr>
        </p:nvSpPr>
        <p:spPr>
          <a:xfrm>
            <a:off x="685800" y="1143000"/>
            <a:ext cx="5486040" cy="3085920"/>
          </a:xfrm>
          <a:prstGeom prst="rect">
            <a:avLst/>
          </a:prstGeom>
          <a:ln w="0">
            <a:noFill/>
          </a:ln>
        </p:spPr>
      </p:sp>
      <p:sp>
        <p:nvSpPr>
          <p:cNvPr id="454"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55" name="PlaceHolder 3"/>
          <p:cNvSpPr>
            <a:spLocks noGrp="1"/>
          </p:cNvSpPr>
          <p:nvPr>
            <p:ph type="sldNum" idx="12"/>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8C4B2290-47B1-4DAB-B8CC-E2C8C9778E5D}"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6" name="PlaceHolder 1"/>
          <p:cNvSpPr>
            <a:spLocks noGrp="1"/>
          </p:cNvSpPr>
          <p:nvPr>
            <p:ph type="sldImg"/>
          </p:nvPr>
        </p:nvSpPr>
        <p:spPr>
          <a:xfrm>
            <a:off x="685800" y="1143000"/>
            <a:ext cx="5486040" cy="3085920"/>
          </a:xfrm>
          <a:prstGeom prst="rect">
            <a:avLst/>
          </a:prstGeom>
          <a:ln w="0">
            <a:noFill/>
          </a:ln>
        </p:spPr>
      </p:sp>
      <p:sp>
        <p:nvSpPr>
          <p:cNvPr id="457"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58" name="PlaceHolder 3"/>
          <p:cNvSpPr>
            <a:spLocks noGrp="1"/>
          </p:cNvSpPr>
          <p:nvPr>
            <p:ph type="sldNum" idx="13"/>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19CAC681-A818-4005-B129-0D3E2A73878B}"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9" name="PlaceHolder 1"/>
          <p:cNvSpPr>
            <a:spLocks noGrp="1"/>
          </p:cNvSpPr>
          <p:nvPr>
            <p:ph type="sldImg"/>
          </p:nvPr>
        </p:nvSpPr>
        <p:spPr>
          <a:xfrm>
            <a:off x="685800" y="1143000"/>
            <a:ext cx="5486040" cy="3085920"/>
          </a:xfrm>
          <a:prstGeom prst="rect">
            <a:avLst/>
          </a:prstGeom>
          <a:ln w="0">
            <a:noFill/>
          </a:ln>
        </p:spPr>
      </p:sp>
      <p:sp>
        <p:nvSpPr>
          <p:cNvPr id="460"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61" name="PlaceHolder 3"/>
          <p:cNvSpPr>
            <a:spLocks noGrp="1"/>
          </p:cNvSpPr>
          <p:nvPr>
            <p:ph type="sldNum" idx="14"/>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4024A2BF-1D59-44C9-B0CA-8C5F5CCF18C6}"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2" name="PlaceHolder 1"/>
          <p:cNvSpPr>
            <a:spLocks noGrp="1"/>
          </p:cNvSpPr>
          <p:nvPr>
            <p:ph type="sldImg"/>
          </p:nvPr>
        </p:nvSpPr>
        <p:spPr>
          <a:xfrm>
            <a:off x="685800" y="1143000"/>
            <a:ext cx="5486040" cy="3085920"/>
          </a:xfrm>
          <a:prstGeom prst="rect">
            <a:avLst/>
          </a:prstGeom>
          <a:ln w="0">
            <a:noFill/>
          </a:ln>
        </p:spPr>
      </p:sp>
      <p:sp>
        <p:nvSpPr>
          <p:cNvPr id="463"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64" name="PlaceHolder 3"/>
          <p:cNvSpPr>
            <a:spLocks noGrp="1"/>
          </p:cNvSpPr>
          <p:nvPr>
            <p:ph type="sldNum" idx="15"/>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F039DC6B-45C2-486D-8447-CEC9AEC2AEA3}"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5" name="PlaceHolder 1"/>
          <p:cNvSpPr>
            <a:spLocks noGrp="1"/>
          </p:cNvSpPr>
          <p:nvPr>
            <p:ph type="sldImg"/>
          </p:nvPr>
        </p:nvSpPr>
        <p:spPr>
          <a:xfrm>
            <a:off x="685800" y="1143000"/>
            <a:ext cx="5486040" cy="3085920"/>
          </a:xfrm>
          <a:prstGeom prst="rect">
            <a:avLst/>
          </a:prstGeom>
          <a:ln w="0">
            <a:noFill/>
          </a:ln>
        </p:spPr>
      </p:sp>
      <p:sp>
        <p:nvSpPr>
          <p:cNvPr id="46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67" name="PlaceHolder 3"/>
          <p:cNvSpPr>
            <a:spLocks noGrp="1"/>
          </p:cNvSpPr>
          <p:nvPr>
            <p:ph type="sldNum" idx="16"/>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AA7EE668-A5C8-4568-9D80-F9FAB92C3B05}"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8" name="PlaceHolder 1"/>
          <p:cNvSpPr>
            <a:spLocks noGrp="1"/>
          </p:cNvSpPr>
          <p:nvPr>
            <p:ph type="sldImg"/>
          </p:nvPr>
        </p:nvSpPr>
        <p:spPr>
          <a:xfrm>
            <a:off x="685800" y="1143000"/>
            <a:ext cx="5486040" cy="3085920"/>
          </a:xfrm>
          <a:prstGeom prst="rect">
            <a:avLst/>
          </a:prstGeom>
          <a:ln w="0">
            <a:noFill/>
          </a:ln>
        </p:spPr>
      </p:sp>
      <p:sp>
        <p:nvSpPr>
          <p:cNvPr id="46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70" name="PlaceHolder 3"/>
          <p:cNvSpPr>
            <a:spLocks noGrp="1"/>
          </p:cNvSpPr>
          <p:nvPr>
            <p:ph type="sldNum" idx="17"/>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AE6E9C34-A544-4C79-8FD3-94673ECDBA62}"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1" name="PlaceHolder 1"/>
          <p:cNvSpPr>
            <a:spLocks noGrp="1"/>
          </p:cNvSpPr>
          <p:nvPr>
            <p:ph type="sldImg"/>
          </p:nvPr>
        </p:nvSpPr>
        <p:spPr>
          <a:xfrm>
            <a:off x="685800" y="1143000"/>
            <a:ext cx="5486040" cy="3085920"/>
          </a:xfrm>
          <a:prstGeom prst="rect">
            <a:avLst/>
          </a:prstGeom>
          <a:ln w="0">
            <a:noFill/>
          </a:ln>
        </p:spPr>
      </p:sp>
      <p:sp>
        <p:nvSpPr>
          <p:cNvPr id="47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73" name="PlaceHolder 3"/>
          <p:cNvSpPr>
            <a:spLocks noGrp="1"/>
          </p:cNvSpPr>
          <p:nvPr>
            <p:ph type="sldNum" idx="18"/>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3CA19ED9-BECC-441A-94AC-29D763D32323}"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4" name="PlaceHolder 1"/>
          <p:cNvSpPr>
            <a:spLocks noGrp="1"/>
          </p:cNvSpPr>
          <p:nvPr>
            <p:ph type="sldImg"/>
          </p:nvPr>
        </p:nvSpPr>
        <p:spPr>
          <a:xfrm>
            <a:off x="685800" y="1143000"/>
            <a:ext cx="5486040" cy="3085920"/>
          </a:xfrm>
          <a:prstGeom prst="rect">
            <a:avLst/>
          </a:prstGeom>
          <a:ln w="0">
            <a:noFill/>
          </a:ln>
        </p:spPr>
      </p:sp>
      <p:sp>
        <p:nvSpPr>
          <p:cNvPr id="47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76" name="PlaceHolder 3"/>
          <p:cNvSpPr>
            <a:spLocks noGrp="1"/>
          </p:cNvSpPr>
          <p:nvPr>
            <p:ph type="sldNum" idx="19"/>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90DE20B5-B7A3-41E9-B622-713F87712EAE}"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7" name="PlaceHolder 1"/>
          <p:cNvSpPr>
            <a:spLocks noGrp="1"/>
          </p:cNvSpPr>
          <p:nvPr>
            <p:ph type="sldImg"/>
          </p:nvPr>
        </p:nvSpPr>
        <p:spPr>
          <a:xfrm>
            <a:off x="685800" y="1143000"/>
            <a:ext cx="5486040" cy="3085920"/>
          </a:xfrm>
          <a:prstGeom prst="rect">
            <a:avLst/>
          </a:prstGeom>
          <a:ln w="0">
            <a:noFill/>
          </a:ln>
        </p:spPr>
      </p:sp>
      <p:sp>
        <p:nvSpPr>
          <p:cNvPr id="47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79" name="PlaceHolder 3"/>
          <p:cNvSpPr>
            <a:spLocks noGrp="1"/>
          </p:cNvSpPr>
          <p:nvPr>
            <p:ph type="sldNum" idx="20"/>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13FA4770-0063-4916-A425-0872AEDB5400}"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0" name="PlaceHolder 1"/>
          <p:cNvSpPr>
            <a:spLocks noGrp="1"/>
          </p:cNvSpPr>
          <p:nvPr>
            <p:ph type="sldImg"/>
          </p:nvPr>
        </p:nvSpPr>
        <p:spPr>
          <a:xfrm>
            <a:off x="685800" y="1143000"/>
            <a:ext cx="5486040" cy="3085920"/>
          </a:xfrm>
          <a:prstGeom prst="rect">
            <a:avLst/>
          </a:prstGeom>
          <a:ln w="0">
            <a:noFill/>
          </a:ln>
        </p:spPr>
      </p:sp>
      <p:sp>
        <p:nvSpPr>
          <p:cNvPr id="481"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82" name="PlaceHolder 3"/>
          <p:cNvSpPr>
            <a:spLocks noGrp="1"/>
          </p:cNvSpPr>
          <p:nvPr>
            <p:ph type="sldNum" idx="21"/>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0D9AC28F-4E47-4109-A1BE-64EB24F3A61D}"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3" name="PlaceHolder 1"/>
          <p:cNvSpPr>
            <a:spLocks noGrp="1"/>
          </p:cNvSpPr>
          <p:nvPr>
            <p:ph type="sldImg"/>
          </p:nvPr>
        </p:nvSpPr>
        <p:spPr>
          <a:xfrm>
            <a:off x="685800" y="1143000"/>
            <a:ext cx="5486040" cy="3085920"/>
          </a:xfrm>
          <a:prstGeom prst="rect">
            <a:avLst/>
          </a:prstGeom>
          <a:ln w="0">
            <a:noFill/>
          </a:ln>
        </p:spPr>
      </p:sp>
      <p:sp>
        <p:nvSpPr>
          <p:cNvPr id="484"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85" name="PlaceHolder 3"/>
          <p:cNvSpPr>
            <a:spLocks noGrp="1"/>
          </p:cNvSpPr>
          <p:nvPr>
            <p:ph type="sldNum" idx="22"/>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2685FDF2-F520-47F6-AA72-A2202DAE3859}"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6" name="PlaceHolder 1"/>
          <p:cNvSpPr>
            <a:spLocks noGrp="1"/>
          </p:cNvSpPr>
          <p:nvPr>
            <p:ph type="sldImg"/>
          </p:nvPr>
        </p:nvSpPr>
        <p:spPr>
          <a:xfrm>
            <a:off x="685800" y="1143000"/>
            <a:ext cx="5486040" cy="3085920"/>
          </a:xfrm>
          <a:prstGeom prst="rect">
            <a:avLst/>
          </a:prstGeom>
          <a:ln w="0">
            <a:noFill/>
          </a:ln>
        </p:spPr>
      </p:sp>
      <p:sp>
        <p:nvSpPr>
          <p:cNvPr id="487"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endParaRPr b="0" lang="en-US" sz="1800" strike="noStrike" u="none">
              <a:solidFill>
                <a:srgbClr val="000000"/>
              </a:solidFill>
              <a:effectLst/>
              <a:uFillTx/>
              <a:latin typeface="Arial"/>
            </a:endParaRPr>
          </a:p>
        </p:txBody>
      </p:sp>
      <p:sp>
        <p:nvSpPr>
          <p:cNvPr id="488" name="PlaceHolder 3"/>
          <p:cNvSpPr>
            <a:spLocks noGrp="1"/>
          </p:cNvSpPr>
          <p:nvPr>
            <p:ph type="sldNum" idx="23"/>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649BCC57-2EF5-4C72-9C1E-B2A7DEDA964D}"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n-US" sz="1800" strike="noStrike" u="none">
                <a:solidFill>
                  <a:schemeClr val="dk1"/>
                </a:solidFill>
                <a:effectLst/>
                <a:uFillTx/>
                <a:latin typeface="Calibri"/>
              </a:rPr>
              <a:t>Click to edit the title text format</a:t>
            </a:r>
            <a:endParaRPr b="0" lang="en-US" sz="1800" strike="noStrike" u="none">
              <a:solidFill>
                <a:schemeClr val="dk1"/>
              </a:solidFill>
              <a:effectLst/>
              <a:uFillTx/>
              <a:latin typeface="Calibri"/>
            </a:endParaRPr>
          </a:p>
        </p:txBody>
      </p:sp>
      <p:sp>
        <p:nvSpPr>
          <p:cNvPr id="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chemeClr val="dk1"/>
                </a:solidFill>
                <a:effectLst/>
                <a:uFillTx/>
                <a:latin typeface="Calibri"/>
              </a:rPr>
              <a:t>Click to edit the outline text format</a:t>
            </a:r>
            <a:endParaRPr b="0" lang="en-US" sz="3200" strike="noStrike" u="none">
              <a:solidFill>
                <a:schemeClr val="dk1"/>
              </a:solidFill>
              <a:effectLst/>
              <a:uFillTx/>
              <a:latin typeface="Calibri"/>
            </a:endParaRPr>
          </a:p>
          <a:p>
            <a:pPr lvl="1" marL="864000" indent="-324000">
              <a:spcBef>
                <a:spcPts val="1134"/>
              </a:spcBef>
              <a:buClr>
                <a:srgbClr val="000000"/>
              </a:buClr>
              <a:buSzPct val="75000"/>
              <a:buFont typeface="Symbol" charset="2"/>
              <a:buChar char=""/>
            </a:pPr>
            <a:r>
              <a:rPr b="0" lang="en-US" sz="2400" strike="noStrike" u="none">
                <a:solidFill>
                  <a:schemeClr val="dk1"/>
                </a:solidFill>
                <a:effectLst/>
                <a:uFillTx/>
                <a:latin typeface="Calibri"/>
              </a:rPr>
              <a:t>Second Outline Level</a:t>
            </a:r>
            <a:endParaRPr b="0" lang="en-US" sz="2400" strike="noStrike" u="none">
              <a:solidFill>
                <a:schemeClr val="dk1"/>
              </a:solidFill>
              <a:effectLst/>
              <a:uFillTx/>
              <a:latin typeface="Calibri"/>
            </a:endParaRPr>
          </a:p>
          <a:p>
            <a:pPr lvl="2" marL="1296000" indent="-288000">
              <a:spcBef>
                <a:spcPts val="850"/>
              </a:spcBef>
              <a:buClr>
                <a:srgbClr val="000000"/>
              </a:buClr>
              <a:buSzPct val="45000"/>
              <a:buFont typeface="Wingdings" charset="2"/>
              <a:buChar char=""/>
            </a:pPr>
            <a:r>
              <a:rPr b="0" lang="en-US" sz="2000" strike="noStrike" u="none">
                <a:solidFill>
                  <a:schemeClr val="dk1"/>
                </a:solidFill>
                <a:effectLst/>
                <a:uFillTx/>
                <a:latin typeface="Calibri"/>
              </a:rPr>
              <a:t>Third Outline Level</a:t>
            </a:r>
            <a:endParaRPr b="0" lang="en-US" sz="2000" strike="noStrike" u="none">
              <a:solidFill>
                <a:schemeClr val="dk1"/>
              </a:solidFill>
              <a:effectLst/>
              <a:uFillTx/>
              <a:latin typeface="Calibri"/>
            </a:endParaRPr>
          </a:p>
          <a:p>
            <a:pPr lvl="3" marL="1728000" indent="-216000">
              <a:spcBef>
                <a:spcPts val="567"/>
              </a:spcBef>
              <a:buClr>
                <a:srgbClr val="000000"/>
              </a:buClr>
              <a:buSzPct val="75000"/>
              <a:buFont typeface="Symbol" charset="2"/>
              <a:buChar char=""/>
            </a:pPr>
            <a:r>
              <a:rPr b="0" lang="en-US" sz="2000" strike="noStrike" u="none">
                <a:solidFill>
                  <a:schemeClr val="dk1"/>
                </a:solidFill>
                <a:effectLst/>
                <a:uFillTx/>
                <a:latin typeface="Calibri"/>
              </a:rPr>
              <a:t>Fourth Outline Level</a:t>
            </a:r>
            <a:endParaRPr b="0" lang="en-US" sz="2000" strike="noStrike" u="none">
              <a:solidFill>
                <a:schemeClr val="dk1"/>
              </a:solidFill>
              <a:effectLst/>
              <a:uFillTx/>
              <a:latin typeface="Calibri"/>
            </a:endParaRPr>
          </a:p>
          <a:p>
            <a:pPr lvl="4" marL="2160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Fifth Outline Level</a:t>
            </a:r>
            <a:endParaRPr b="0" lang="en-US" sz="2000" strike="noStrike" u="none">
              <a:solidFill>
                <a:schemeClr val="dk1"/>
              </a:solidFill>
              <a:effectLst/>
              <a:uFillTx/>
              <a:latin typeface="Calibri"/>
            </a:endParaRPr>
          </a:p>
          <a:p>
            <a:pPr lvl="5" marL="2592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Sixth Outline Level</a:t>
            </a:r>
            <a:endParaRPr b="0" lang="en-US" sz="2000" strike="noStrike" u="none">
              <a:solidFill>
                <a:schemeClr val="dk1"/>
              </a:solidFill>
              <a:effectLst/>
              <a:uFillTx/>
              <a:latin typeface="Calibri"/>
            </a:endParaRPr>
          </a:p>
          <a:p>
            <a:pPr lvl="6" marL="3024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Seventh Outline Level</a:t>
            </a:r>
            <a:endParaRPr b="0" lang="en-US" sz="2000" strike="noStrike" u="none">
              <a:solidFill>
                <a:schemeClr val="dk1"/>
              </a:solidFill>
              <a:effectLst/>
              <a:uFillTx/>
              <a:latin typeface="Calibri"/>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8" name="Shape 0"/>
          <p:cNvSpPr/>
          <p:nvPr/>
        </p:nvSpPr>
        <p:spPr>
          <a:xfrm>
            <a:off x="7863840" y="-1463040"/>
            <a:ext cx="6583320" cy="6583320"/>
          </a:xfrm>
          <a:prstGeom prst="ellipse">
            <a:avLst/>
          </a:prstGeom>
          <a:solidFill>
            <a:srgbClr val="102a3e"/>
          </a:solidFill>
          <a:ln w="12700">
            <a:solidFill>
              <a:srgbClr val="102a3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9" name="Shape 1"/>
          <p:cNvSpPr/>
          <p:nvPr/>
        </p:nvSpPr>
        <p:spPr>
          <a:xfrm>
            <a:off x="9144000" y="-365760"/>
            <a:ext cx="4023000" cy="4023000"/>
          </a:xfrm>
          <a:prstGeom prst="ellipse">
            <a:avLst/>
          </a:prstGeom>
          <a:solidFill>
            <a:srgbClr val="17394f"/>
          </a:solidFill>
          <a:ln w="12700">
            <a:solidFill>
              <a:srgbClr val="17394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0" name="Text 2"/>
          <p:cNvSpPr/>
          <p:nvPr/>
        </p:nvSpPr>
        <p:spPr>
          <a:xfrm>
            <a:off x="731520" y="1737360"/>
            <a:ext cx="731484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200" spc="300" strike="noStrike" u="none">
                <a:solidFill>
                  <a:srgbClr val="6ec1e4"/>
                </a:solidFill>
                <a:effectLst/>
                <a:uFillTx/>
                <a:latin typeface="Calibri"/>
                <a:ea typeface="Calibri"/>
              </a:rPr>
              <a:t>YOURWURLD</a:t>
            </a:r>
            <a:endParaRPr b="0" lang="en-US" sz="1200" strike="noStrike" u="none">
              <a:solidFill>
                <a:srgbClr val="ffffff"/>
              </a:solidFill>
              <a:effectLst/>
              <a:uFillTx/>
              <a:latin typeface="Arial"/>
            </a:endParaRPr>
          </a:p>
        </p:txBody>
      </p:sp>
      <p:sp>
        <p:nvSpPr>
          <p:cNvPr id="11" name="Text 3"/>
          <p:cNvSpPr/>
          <p:nvPr/>
        </p:nvSpPr>
        <p:spPr>
          <a:xfrm>
            <a:off x="731520" y="2194560"/>
            <a:ext cx="7680600" cy="1737000"/>
          </a:xfrm>
          <a:prstGeom prst="rect">
            <a:avLst/>
          </a:prstGeom>
          <a:noFill/>
          <a:ln w="0">
            <a:noFill/>
          </a:ln>
        </p:spPr>
        <p:style>
          <a:lnRef idx="0"/>
          <a:fillRef idx="0"/>
          <a:effectRef idx="0"/>
          <a:fontRef idx="minor"/>
        </p:style>
        <p:txBody>
          <a:bodyPr lIns="0" rIns="0" tIns="0" bIns="0" anchor="ctr">
            <a:noAutofit/>
          </a:bodyPr>
          <a:p>
            <a:pPr defTabSz="914400">
              <a:lnSpc>
                <a:spcPts val="5400"/>
              </a:lnSpc>
              <a:tabLst>
                <a:tab algn="l" pos="0"/>
              </a:tabLst>
            </a:pPr>
            <a:r>
              <a:rPr b="1" lang="en-US" sz="4800" strike="noStrike" u="none">
                <a:solidFill>
                  <a:srgbClr val="ffffff"/>
                </a:solidFill>
                <a:effectLst/>
                <a:uFillTx/>
                <a:latin typeface="Cambria"/>
                <a:ea typeface="Cambria"/>
              </a:rPr>
              <a:t>One portal.</a:t>
            </a:r>
            <a:endParaRPr b="0" lang="en-US" sz="4800" strike="noStrike" u="none">
              <a:solidFill>
                <a:srgbClr val="ffffff"/>
              </a:solidFill>
              <a:effectLst/>
              <a:uFillTx/>
              <a:latin typeface="Arial"/>
            </a:endParaRPr>
          </a:p>
          <a:p>
            <a:pPr defTabSz="914400">
              <a:lnSpc>
                <a:spcPts val="5400"/>
              </a:lnSpc>
              <a:tabLst>
                <a:tab algn="l" pos="0"/>
              </a:tabLst>
            </a:pPr>
            <a:r>
              <a:rPr b="1" lang="en-US" sz="4800" strike="noStrike" u="none">
                <a:solidFill>
                  <a:srgbClr val="ffffff"/>
                </a:solidFill>
                <a:effectLst/>
                <a:uFillTx/>
                <a:latin typeface="Cambria"/>
                <a:ea typeface="Cambria"/>
              </a:rPr>
              <a:t>Every journey.</a:t>
            </a:r>
            <a:endParaRPr b="0" lang="en-US" sz="4800" strike="noStrike" u="none">
              <a:solidFill>
                <a:srgbClr val="ffffff"/>
              </a:solidFill>
              <a:effectLst/>
              <a:uFillTx/>
              <a:latin typeface="Arial"/>
            </a:endParaRPr>
          </a:p>
        </p:txBody>
      </p:sp>
      <p:sp>
        <p:nvSpPr>
          <p:cNvPr id="12" name="Text 4"/>
          <p:cNvSpPr/>
          <p:nvPr/>
        </p:nvSpPr>
        <p:spPr>
          <a:xfrm>
            <a:off x="731520" y="4069080"/>
            <a:ext cx="768060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800" strike="noStrike" u="none">
                <a:solidFill>
                  <a:srgbClr val="6ec1e4"/>
                </a:solidFill>
                <a:effectLst/>
                <a:uFillTx/>
                <a:latin typeface="Cambria"/>
                <a:ea typeface="Cambria"/>
              </a:rPr>
              <a:t>Corporate Travel  ·  Inner Circle  ·  Concierge</a:t>
            </a:r>
            <a:endParaRPr b="0" lang="en-US" sz="1800" strike="noStrike" u="none">
              <a:solidFill>
                <a:srgbClr val="ffffff"/>
              </a:solidFill>
              <a:effectLst/>
              <a:uFillTx/>
              <a:latin typeface="Arial"/>
            </a:endParaRPr>
          </a:p>
        </p:txBody>
      </p:sp>
      <p:sp>
        <p:nvSpPr>
          <p:cNvPr id="13" name="Text 5"/>
          <p:cNvSpPr/>
          <p:nvPr/>
        </p:nvSpPr>
        <p:spPr>
          <a:xfrm>
            <a:off x="731520" y="4846320"/>
            <a:ext cx="868644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300" strike="noStrike" u="none">
                <a:solidFill>
                  <a:srgbClr val="a9becd"/>
                </a:solidFill>
                <a:effectLst/>
                <a:uFillTx/>
                <a:latin typeface="Calibri"/>
                <a:ea typeface="Calibri"/>
              </a:rPr>
              <a:t>A platform overview for corporate buyers and strategic partners</a:t>
            </a:r>
            <a:endParaRPr b="0" lang="en-US" sz="1300" strike="noStrike" u="none">
              <a:solidFill>
                <a:srgbClr val="ffffff"/>
              </a:solidFill>
              <a:effectLst/>
              <a:uFillTx/>
              <a:latin typeface="Arial"/>
            </a:endParaRPr>
          </a:p>
        </p:txBody>
      </p:sp>
      <p:sp>
        <p:nvSpPr>
          <p:cNvPr id="14" name="Text 6"/>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15"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EXECUTIVE SUMMARY</a:t>
            </a:r>
            <a:endParaRPr b="0" lang="en-US" sz="1100" strike="noStrike" u="none">
              <a:solidFill>
                <a:srgbClr val="ffffff"/>
              </a:solidFill>
              <a:effectLst/>
              <a:uFillTx/>
              <a:latin typeface="Arial"/>
            </a:endParaRPr>
          </a:p>
        </p:txBody>
      </p:sp>
      <p:sp>
        <p:nvSpPr>
          <p:cNvPr id="16"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Managed travel, turned into a traveller relationship</a:t>
            </a:r>
            <a:endParaRPr b="0" lang="en-US" sz="3400" strike="noStrike" u="none">
              <a:solidFill>
                <a:srgbClr val="ffffff"/>
              </a:solidFill>
              <a:effectLst/>
              <a:uFillTx/>
              <a:latin typeface="Arial"/>
            </a:endParaRPr>
          </a:p>
        </p:txBody>
      </p:sp>
      <p:sp>
        <p:nvSpPr>
          <p:cNvPr id="17" name="Text 2"/>
          <p:cNvSpPr/>
          <p:nvPr/>
        </p:nvSpPr>
        <p:spPr>
          <a:xfrm>
            <a:off x="640080" y="1463040"/>
            <a:ext cx="10332360" cy="639720"/>
          </a:xfrm>
          <a:prstGeom prst="rect">
            <a:avLst/>
          </a:prstGeom>
          <a:noFill/>
          <a:ln w="0">
            <a:noFill/>
          </a:ln>
        </p:spPr>
        <p:style>
          <a:lnRef idx="0"/>
          <a:fillRef idx="0"/>
          <a:effectRef idx="0"/>
          <a:fontRef idx="minor"/>
        </p:style>
        <p:txBody>
          <a:bodyPr lIns="0" rIns="0" tIns="0" bIns="0" anchor="ctr">
            <a:noAutofit/>
          </a:bodyPr>
          <a:p>
            <a:pPr defTabSz="914400">
              <a:lnSpc>
                <a:spcPts val="2200"/>
              </a:lnSpc>
              <a:tabLst>
                <a:tab algn="l" pos="0"/>
              </a:tabLst>
            </a:pPr>
            <a:r>
              <a:rPr b="0" lang="en-US" sz="1500" strike="noStrike" u="none">
                <a:solidFill>
                  <a:srgbClr val="a9becd"/>
                </a:solidFill>
                <a:effectLst/>
                <a:uFillTx/>
                <a:latin typeface="Calibri"/>
                <a:ea typeface="Calibri"/>
              </a:rPr>
              <a:t>One identity connects corporate control, personal travel access and high-touch service — so the portal owns the relationship, not just the transaction.</a:t>
            </a:r>
            <a:endParaRPr b="0" lang="en-US" sz="1500" strike="noStrike" u="none">
              <a:solidFill>
                <a:srgbClr val="ffffff"/>
              </a:solidFill>
              <a:effectLst/>
              <a:uFillTx/>
              <a:latin typeface="Arial"/>
            </a:endParaRPr>
          </a:p>
        </p:txBody>
      </p:sp>
      <p:sp>
        <p:nvSpPr>
          <p:cNvPr id="18" name="Shape 3"/>
          <p:cNvSpPr/>
          <p:nvPr/>
        </p:nvSpPr>
        <p:spPr>
          <a:xfrm>
            <a:off x="640080" y="2468880"/>
            <a:ext cx="3443760" cy="1919880"/>
          </a:xfrm>
          <a:prstGeom prst="roundRect">
            <a:avLst>
              <a:gd name="adj" fmla="val 381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9" name="Text 4"/>
          <p:cNvSpPr/>
          <p:nvPr/>
        </p:nvSpPr>
        <p:spPr>
          <a:xfrm>
            <a:off x="868680" y="267012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01</a:t>
            </a:r>
            <a:endParaRPr b="0" lang="en-US" sz="1800" strike="noStrike" u="none">
              <a:solidFill>
                <a:srgbClr val="ffffff"/>
              </a:solidFill>
              <a:effectLst/>
              <a:uFillTx/>
              <a:latin typeface="Arial"/>
            </a:endParaRPr>
          </a:p>
        </p:txBody>
      </p:sp>
      <p:sp>
        <p:nvSpPr>
          <p:cNvPr id="20" name="Text 5"/>
          <p:cNvSpPr/>
          <p:nvPr/>
        </p:nvSpPr>
        <p:spPr>
          <a:xfrm>
            <a:off x="868680" y="305424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Corporate Travel</a:t>
            </a:r>
            <a:endParaRPr b="0" lang="en-US" sz="1350" strike="noStrike" u="none">
              <a:solidFill>
                <a:srgbClr val="ffffff"/>
              </a:solidFill>
              <a:effectLst/>
              <a:uFillTx/>
              <a:latin typeface="Arial"/>
            </a:endParaRPr>
          </a:p>
        </p:txBody>
      </p:sp>
      <p:sp>
        <p:nvSpPr>
          <p:cNvPr id="21" name="Text 6"/>
          <p:cNvSpPr/>
          <p:nvPr/>
        </p:nvSpPr>
        <p:spPr>
          <a:xfrm>
            <a:off x="868680" y="3420000"/>
            <a:ext cx="2986560" cy="8042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Book · govern · protect. Managed booking, policy, approvals, servicing and reporting.</a:t>
            </a:r>
            <a:endParaRPr b="0" lang="en-US" sz="1100" strike="noStrike" u="none">
              <a:solidFill>
                <a:srgbClr val="ffffff"/>
              </a:solidFill>
              <a:effectLst/>
              <a:uFillTx/>
              <a:latin typeface="Arial"/>
            </a:endParaRPr>
          </a:p>
        </p:txBody>
      </p:sp>
      <p:sp>
        <p:nvSpPr>
          <p:cNvPr id="22" name="Shape 7"/>
          <p:cNvSpPr/>
          <p:nvPr/>
        </p:nvSpPr>
        <p:spPr>
          <a:xfrm>
            <a:off x="4358520" y="2468880"/>
            <a:ext cx="3443760" cy="1919880"/>
          </a:xfrm>
          <a:prstGeom prst="roundRect">
            <a:avLst>
              <a:gd name="adj" fmla="val 381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3" name="Text 8"/>
          <p:cNvSpPr/>
          <p:nvPr/>
        </p:nvSpPr>
        <p:spPr>
          <a:xfrm>
            <a:off x="4587120" y="267012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02</a:t>
            </a:r>
            <a:endParaRPr b="0" lang="en-US" sz="1800" strike="noStrike" u="none">
              <a:solidFill>
                <a:srgbClr val="ffffff"/>
              </a:solidFill>
              <a:effectLst/>
              <a:uFillTx/>
              <a:latin typeface="Arial"/>
            </a:endParaRPr>
          </a:p>
        </p:txBody>
      </p:sp>
      <p:sp>
        <p:nvSpPr>
          <p:cNvPr id="24" name="Text 9"/>
          <p:cNvSpPr/>
          <p:nvPr/>
        </p:nvSpPr>
        <p:spPr>
          <a:xfrm>
            <a:off x="4587120" y="305424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Inner Circle</a:t>
            </a:r>
            <a:endParaRPr b="0" lang="en-US" sz="1350" strike="noStrike" u="none">
              <a:solidFill>
                <a:srgbClr val="ffffff"/>
              </a:solidFill>
              <a:effectLst/>
              <a:uFillTx/>
              <a:latin typeface="Arial"/>
            </a:endParaRPr>
          </a:p>
        </p:txBody>
      </p:sp>
      <p:sp>
        <p:nvSpPr>
          <p:cNvPr id="25" name="Text 10"/>
          <p:cNvSpPr/>
          <p:nvPr/>
        </p:nvSpPr>
        <p:spPr>
          <a:xfrm>
            <a:off x="4587120" y="3420000"/>
            <a:ext cx="2986560" cy="8042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Discover · enjoy · return. Personal travel launched securely from the same login.</a:t>
            </a:r>
            <a:endParaRPr b="0" lang="en-US" sz="1100" strike="noStrike" u="none">
              <a:solidFill>
                <a:srgbClr val="ffffff"/>
              </a:solidFill>
              <a:effectLst/>
              <a:uFillTx/>
              <a:latin typeface="Arial"/>
            </a:endParaRPr>
          </a:p>
        </p:txBody>
      </p:sp>
      <p:sp>
        <p:nvSpPr>
          <p:cNvPr id="26" name="Shape 11"/>
          <p:cNvSpPr/>
          <p:nvPr/>
        </p:nvSpPr>
        <p:spPr>
          <a:xfrm>
            <a:off x="8077320" y="2468880"/>
            <a:ext cx="3443760" cy="1919880"/>
          </a:xfrm>
          <a:prstGeom prst="roundRect">
            <a:avLst>
              <a:gd name="adj" fmla="val 381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7" name="Text 12"/>
          <p:cNvSpPr/>
          <p:nvPr/>
        </p:nvSpPr>
        <p:spPr>
          <a:xfrm>
            <a:off x="8305920" y="267012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03</a:t>
            </a:r>
            <a:endParaRPr b="0" lang="en-US" sz="1800" strike="noStrike" u="none">
              <a:solidFill>
                <a:srgbClr val="ffffff"/>
              </a:solidFill>
              <a:effectLst/>
              <a:uFillTx/>
              <a:latin typeface="Arial"/>
            </a:endParaRPr>
          </a:p>
        </p:txBody>
      </p:sp>
      <p:sp>
        <p:nvSpPr>
          <p:cNvPr id="28" name="Text 13"/>
          <p:cNvSpPr/>
          <p:nvPr/>
        </p:nvSpPr>
        <p:spPr>
          <a:xfrm>
            <a:off x="8305920" y="305424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Concierge</a:t>
            </a:r>
            <a:endParaRPr b="0" lang="en-US" sz="1350" strike="noStrike" u="none">
              <a:solidFill>
                <a:srgbClr val="ffffff"/>
              </a:solidFill>
              <a:effectLst/>
              <a:uFillTx/>
              <a:latin typeface="Arial"/>
            </a:endParaRPr>
          </a:p>
        </p:txBody>
      </p:sp>
      <p:sp>
        <p:nvSpPr>
          <p:cNvPr id="29" name="Text 14"/>
          <p:cNvSpPr/>
          <p:nvPr/>
        </p:nvSpPr>
        <p:spPr>
          <a:xfrm>
            <a:off x="8305920" y="3420000"/>
            <a:ext cx="2986560" cy="8042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Request · assist · resolve. A premium assisted-service channel for priority travellers.</a:t>
            </a:r>
            <a:endParaRPr b="0" lang="en-US" sz="1100" strike="noStrike" u="none">
              <a:solidFill>
                <a:srgbClr val="ffffff"/>
              </a:solidFill>
              <a:effectLst/>
              <a:uFillTx/>
              <a:latin typeface="Arial"/>
            </a:endParaRPr>
          </a:p>
        </p:txBody>
      </p:sp>
      <p:sp>
        <p:nvSpPr>
          <p:cNvPr id="30" name="Text 15"/>
          <p:cNvSpPr/>
          <p:nvPr/>
        </p:nvSpPr>
        <p:spPr>
          <a:xfrm>
            <a:off x="640080" y="4709160"/>
            <a:ext cx="548604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THE PLATFORM ADVANTAGE</a:t>
            </a:r>
            <a:endParaRPr b="0" lang="en-US" sz="1100" strike="noStrike" u="none">
              <a:solidFill>
                <a:srgbClr val="ffffff"/>
              </a:solidFill>
              <a:effectLst/>
              <a:uFillTx/>
              <a:latin typeface="Arial"/>
            </a:endParaRPr>
          </a:p>
        </p:txBody>
      </p:sp>
      <p:sp>
        <p:nvSpPr>
          <p:cNvPr id="31" name="Shape 16"/>
          <p:cNvSpPr/>
          <p:nvPr/>
        </p:nvSpPr>
        <p:spPr>
          <a:xfrm>
            <a:off x="640080" y="5074920"/>
            <a:ext cx="3447000" cy="639720"/>
          </a:xfrm>
          <a:prstGeom prst="roundRect">
            <a:avLst>
              <a:gd name="adj" fmla="val 11429"/>
            </a:avLst>
          </a:prstGeom>
          <a:solidFill>
            <a:srgbClr val="13202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2" name="Text 17"/>
          <p:cNvSpPr/>
          <p:nvPr/>
        </p:nvSpPr>
        <p:spPr>
          <a:xfrm>
            <a:off x="640080" y="5074920"/>
            <a:ext cx="3447000" cy="63972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500" strike="noStrike" u="none">
                <a:solidFill>
                  <a:srgbClr val="ffffff"/>
                </a:solidFill>
                <a:effectLst/>
                <a:uFillTx/>
                <a:latin typeface="Cambria"/>
                <a:ea typeface="Cambria"/>
              </a:rPr>
              <a:t>One entry</a:t>
            </a:r>
            <a:endParaRPr b="0" lang="en-US" sz="1500" strike="noStrike" u="none">
              <a:solidFill>
                <a:srgbClr val="ffffff"/>
              </a:solidFill>
              <a:effectLst/>
              <a:uFillTx/>
              <a:latin typeface="Arial"/>
            </a:endParaRPr>
          </a:p>
        </p:txBody>
      </p:sp>
      <p:sp>
        <p:nvSpPr>
          <p:cNvPr id="33" name="Shape 18"/>
          <p:cNvSpPr/>
          <p:nvPr/>
        </p:nvSpPr>
        <p:spPr>
          <a:xfrm>
            <a:off x="4361760" y="5074920"/>
            <a:ext cx="3447000" cy="639720"/>
          </a:xfrm>
          <a:prstGeom prst="roundRect">
            <a:avLst>
              <a:gd name="adj" fmla="val 11429"/>
            </a:avLst>
          </a:prstGeom>
          <a:solidFill>
            <a:srgbClr val="13202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4" name="Text 19"/>
          <p:cNvSpPr/>
          <p:nvPr/>
        </p:nvSpPr>
        <p:spPr>
          <a:xfrm>
            <a:off x="4361760" y="5074920"/>
            <a:ext cx="3447000" cy="63972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500" strike="noStrike" u="none">
                <a:solidFill>
                  <a:srgbClr val="ffffff"/>
                </a:solidFill>
                <a:effectLst/>
                <a:uFillTx/>
                <a:latin typeface="Cambria"/>
                <a:ea typeface="Cambria"/>
              </a:rPr>
              <a:t>One profile</a:t>
            </a:r>
            <a:endParaRPr b="0" lang="en-US" sz="1500" strike="noStrike" u="none">
              <a:solidFill>
                <a:srgbClr val="ffffff"/>
              </a:solidFill>
              <a:effectLst/>
              <a:uFillTx/>
              <a:latin typeface="Arial"/>
            </a:endParaRPr>
          </a:p>
        </p:txBody>
      </p:sp>
      <p:sp>
        <p:nvSpPr>
          <p:cNvPr id="35" name="Shape 20"/>
          <p:cNvSpPr/>
          <p:nvPr/>
        </p:nvSpPr>
        <p:spPr>
          <a:xfrm>
            <a:off x="8083440" y="5074920"/>
            <a:ext cx="3447000" cy="639720"/>
          </a:xfrm>
          <a:prstGeom prst="roundRect">
            <a:avLst>
              <a:gd name="adj" fmla="val 11429"/>
            </a:avLst>
          </a:prstGeom>
          <a:solidFill>
            <a:srgbClr val="13202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6" name="Text 21"/>
          <p:cNvSpPr/>
          <p:nvPr/>
        </p:nvSpPr>
        <p:spPr>
          <a:xfrm>
            <a:off x="8083440" y="5074920"/>
            <a:ext cx="3447000" cy="63972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500" strike="noStrike" u="none">
                <a:solidFill>
                  <a:srgbClr val="ffffff"/>
                </a:solidFill>
                <a:effectLst/>
                <a:uFillTx/>
                <a:latin typeface="Cambria"/>
                <a:ea typeface="Cambria"/>
              </a:rPr>
              <a:t>One trip record</a:t>
            </a:r>
            <a:endParaRPr b="0" lang="en-US" sz="1500" strike="noStrike" u="none">
              <a:solidFill>
                <a:srgbClr val="ffffff"/>
              </a:solidFill>
              <a:effectLst/>
              <a:uFillTx/>
              <a:latin typeface="Arial"/>
            </a:endParaRPr>
          </a:p>
        </p:txBody>
      </p:sp>
      <p:sp>
        <p:nvSpPr>
          <p:cNvPr id="37" name="Text 22"/>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38"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THE OPPORTUNITY</a:t>
            </a:r>
            <a:endParaRPr b="0" lang="en-US" sz="1100" strike="noStrike" u="none">
              <a:solidFill>
                <a:srgbClr val="ffffff"/>
              </a:solidFill>
              <a:effectLst/>
              <a:uFillTx/>
              <a:latin typeface="Arial"/>
            </a:endParaRPr>
          </a:p>
        </p:txBody>
      </p:sp>
      <p:sp>
        <p:nvSpPr>
          <p:cNvPr id="39"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Travel is organised around vendors, not people</a:t>
            </a:r>
            <a:endParaRPr b="0" lang="en-US" sz="3400" strike="noStrike" u="none">
              <a:solidFill>
                <a:srgbClr val="ffffff"/>
              </a:solidFill>
              <a:effectLst/>
              <a:uFillTx/>
              <a:latin typeface="Arial"/>
            </a:endParaRPr>
          </a:p>
        </p:txBody>
      </p:sp>
      <p:sp>
        <p:nvSpPr>
          <p:cNvPr id="40" name="Text 2"/>
          <p:cNvSpPr/>
          <p:nvPr/>
        </p:nvSpPr>
        <p:spPr>
          <a:xfrm>
            <a:off x="640080" y="1463040"/>
            <a:ext cx="10332360" cy="639720"/>
          </a:xfrm>
          <a:prstGeom prst="rect">
            <a:avLst/>
          </a:prstGeom>
          <a:noFill/>
          <a:ln w="0">
            <a:noFill/>
          </a:ln>
        </p:spPr>
        <p:style>
          <a:lnRef idx="0"/>
          <a:fillRef idx="0"/>
          <a:effectRef idx="0"/>
          <a:fontRef idx="minor"/>
        </p:style>
        <p:txBody>
          <a:bodyPr lIns="0" rIns="0" tIns="0" bIns="0" anchor="ctr">
            <a:noAutofit/>
          </a:bodyPr>
          <a:p>
            <a:pPr defTabSz="914400">
              <a:lnSpc>
                <a:spcPts val="2200"/>
              </a:lnSpc>
              <a:tabLst>
                <a:tab algn="l" pos="0"/>
              </a:tabLst>
            </a:pPr>
            <a:r>
              <a:rPr b="0" lang="en-US" sz="1500" strike="noStrike" u="none">
                <a:solidFill>
                  <a:srgbClr val="a9becd"/>
                </a:solidFill>
                <a:effectLst/>
                <a:uFillTx/>
                <a:latin typeface="Calibri"/>
                <a:ea typeface="Calibri"/>
              </a:rPr>
              <a:t>A single traveller moves between a corporate booking tool, a separate leisure site and an agent channel. Every handoff weakens visibility, loyalty and service.</a:t>
            </a:r>
            <a:endParaRPr b="0" lang="en-US" sz="1500" strike="noStrike" u="none">
              <a:solidFill>
                <a:srgbClr val="ffffff"/>
              </a:solidFill>
              <a:effectLst/>
              <a:uFillTx/>
              <a:latin typeface="Arial"/>
            </a:endParaRPr>
          </a:p>
        </p:txBody>
      </p:sp>
      <p:sp>
        <p:nvSpPr>
          <p:cNvPr id="41" name="Shape 3"/>
          <p:cNvSpPr/>
          <p:nvPr/>
        </p:nvSpPr>
        <p:spPr>
          <a:xfrm>
            <a:off x="640080" y="2514600"/>
            <a:ext cx="3443760" cy="2102760"/>
          </a:xfrm>
          <a:prstGeom prst="roundRect">
            <a:avLst>
              <a:gd name="adj" fmla="val 3478"/>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2" name="Text 4"/>
          <p:cNvSpPr/>
          <p:nvPr/>
        </p:nvSpPr>
        <p:spPr>
          <a:xfrm>
            <a:off x="868680" y="27158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W</a:t>
            </a:r>
            <a:endParaRPr b="0" lang="en-US" sz="1800" strike="noStrike" u="none">
              <a:solidFill>
                <a:srgbClr val="ffffff"/>
              </a:solidFill>
              <a:effectLst/>
              <a:uFillTx/>
              <a:latin typeface="Arial"/>
            </a:endParaRPr>
          </a:p>
        </p:txBody>
      </p:sp>
      <p:sp>
        <p:nvSpPr>
          <p:cNvPr id="43" name="Text 5"/>
          <p:cNvSpPr/>
          <p:nvPr/>
        </p:nvSpPr>
        <p:spPr>
          <a:xfrm>
            <a:off x="868680" y="30999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Work</a:t>
            </a:r>
            <a:endParaRPr b="0" lang="en-US" sz="1350" strike="noStrike" u="none">
              <a:solidFill>
                <a:srgbClr val="ffffff"/>
              </a:solidFill>
              <a:effectLst/>
              <a:uFillTx/>
              <a:latin typeface="Arial"/>
            </a:endParaRPr>
          </a:p>
        </p:txBody>
      </p:sp>
      <p:sp>
        <p:nvSpPr>
          <p:cNvPr id="44" name="Text 6"/>
          <p:cNvSpPr/>
          <p:nvPr/>
        </p:nvSpPr>
        <p:spPr>
          <a:xfrm>
            <a:off x="868680" y="3465720"/>
            <a:ext cx="2986560" cy="9871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Policies and approvals live in a corporate tool, isolated from personal context.</a:t>
            </a:r>
            <a:endParaRPr b="0" lang="en-US" sz="1100" strike="noStrike" u="none">
              <a:solidFill>
                <a:srgbClr val="ffffff"/>
              </a:solidFill>
              <a:effectLst/>
              <a:uFillTx/>
              <a:latin typeface="Arial"/>
            </a:endParaRPr>
          </a:p>
        </p:txBody>
      </p:sp>
      <p:sp>
        <p:nvSpPr>
          <p:cNvPr id="45" name="Shape 7"/>
          <p:cNvSpPr/>
          <p:nvPr/>
        </p:nvSpPr>
        <p:spPr>
          <a:xfrm>
            <a:off x="4358520" y="2514600"/>
            <a:ext cx="3443760" cy="2102760"/>
          </a:xfrm>
          <a:prstGeom prst="roundRect">
            <a:avLst>
              <a:gd name="adj" fmla="val 3478"/>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6" name="Text 8"/>
          <p:cNvSpPr/>
          <p:nvPr/>
        </p:nvSpPr>
        <p:spPr>
          <a:xfrm>
            <a:off x="4587120" y="27158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L</a:t>
            </a:r>
            <a:endParaRPr b="0" lang="en-US" sz="1800" strike="noStrike" u="none">
              <a:solidFill>
                <a:srgbClr val="ffffff"/>
              </a:solidFill>
              <a:effectLst/>
              <a:uFillTx/>
              <a:latin typeface="Arial"/>
            </a:endParaRPr>
          </a:p>
        </p:txBody>
      </p:sp>
      <p:sp>
        <p:nvSpPr>
          <p:cNvPr id="47" name="Text 9"/>
          <p:cNvSpPr/>
          <p:nvPr/>
        </p:nvSpPr>
        <p:spPr>
          <a:xfrm>
            <a:off x="4587120" y="30999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Life</a:t>
            </a:r>
            <a:endParaRPr b="0" lang="en-US" sz="1350" strike="noStrike" u="none">
              <a:solidFill>
                <a:srgbClr val="ffffff"/>
              </a:solidFill>
              <a:effectLst/>
              <a:uFillTx/>
              <a:latin typeface="Arial"/>
            </a:endParaRPr>
          </a:p>
        </p:txBody>
      </p:sp>
      <p:sp>
        <p:nvSpPr>
          <p:cNvPr id="48" name="Text 10"/>
          <p:cNvSpPr/>
          <p:nvPr/>
        </p:nvSpPr>
        <p:spPr>
          <a:xfrm>
            <a:off x="4587120" y="3465720"/>
            <a:ext cx="2986560" cy="9871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Personal trips start again with a separate account and a disconnected history.</a:t>
            </a:r>
            <a:endParaRPr b="0" lang="en-US" sz="1100" strike="noStrike" u="none">
              <a:solidFill>
                <a:srgbClr val="ffffff"/>
              </a:solidFill>
              <a:effectLst/>
              <a:uFillTx/>
              <a:latin typeface="Arial"/>
            </a:endParaRPr>
          </a:p>
        </p:txBody>
      </p:sp>
      <p:sp>
        <p:nvSpPr>
          <p:cNvPr id="49" name="Shape 11"/>
          <p:cNvSpPr/>
          <p:nvPr/>
        </p:nvSpPr>
        <p:spPr>
          <a:xfrm>
            <a:off x="8077320" y="2514600"/>
            <a:ext cx="3443760" cy="2102760"/>
          </a:xfrm>
          <a:prstGeom prst="roundRect">
            <a:avLst>
              <a:gd name="adj" fmla="val 3478"/>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50" name="Text 12"/>
          <p:cNvSpPr/>
          <p:nvPr/>
        </p:nvSpPr>
        <p:spPr>
          <a:xfrm>
            <a:off x="8305920" y="27158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H</a:t>
            </a:r>
            <a:endParaRPr b="0" lang="en-US" sz="1800" strike="noStrike" u="none">
              <a:solidFill>
                <a:srgbClr val="ffffff"/>
              </a:solidFill>
              <a:effectLst/>
              <a:uFillTx/>
              <a:latin typeface="Arial"/>
            </a:endParaRPr>
          </a:p>
        </p:txBody>
      </p:sp>
      <p:sp>
        <p:nvSpPr>
          <p:cNvPr id="51" name="Text 13"/>
          <p:cNvSpPr/>
          <p:nvPr/>
        </p:nvSpPr>
        <p:spPr>
          <a:xfrm>
            <a:off x="8305920" y="30999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Help</a:t>
            </a:r>
            <a:endParaRPr b="0" lang="en-US" sz="1350" strike="noStrike" u="none">
              <a:solidFill>
                <a:srgbClr val="ffffff"/>
              </a:solidFill>
              <a:effectLst/>
              <a:uFillTx/>
              <a:latin typeface="Arial"/>
            </a:endParaRPr>
          </a:p>
        </p:txBody>
      </p:sp>
      <p:sp>
        <p:nvSpPr>
          <p:cNvPr id="52" name="Text 14"/>
          <p:cNvSpPr/>
          <p:nvPr/>
        </p:nvSpPr>
        <p:spPr>
          <a:xfrm>
            <a:off x="8305920" y="3465720"/>
            <a:ext cx="2986560" cy="9871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Calls and emails restart the story at the moment service matters most.</a:t>
            </a:r>
            <a:endParaRPr b="0" lang="en-US" sz="1100" strike="noStrike" u="none">
              <a:solidFill>
                <a:srgbClr val="ffffff"/>
              </a:solidFill>
              <a:effectLst/>
              <a:uFillTx/>
              <a:latin typeface="Arial"/>
            </a:endParaRPr>
          </a:p>
        </p:txBody>
      </p:sp>
      <p:sp>
        <p:nvSpPr>
          <p:cNvPr id="53" name="Text 15"/>
          <p:cNvSpPr/>
          <p:nvPr/>
        </p:nvSpPr>
        <p:spPr>
          <a:xfrm>
            <a:off x="640080" y="5029200"/>
            <a:ext cx="1088100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400" strike="noStrike" u="none">
                <a:solidFill>
                  <a:srgbClr val="6ec1e4"/>
                </a:solidFill>
                <a:effectLst/>
                <a:uFillTx/>
                <a:latin typeface="Cambria"/>
                <a:ea typeface="Cambria"/>
              </a:rPr>
              <a:t>The traveller has one identity. The platform should too.</a:t>
            </a:r>
            <a:endParaRPr b="0" lang="en-US" sz="1400" strike="noStrike" u="none">
              <a:solidFill>
                <a:srgbClr val="ffffff"/>
              </a:solidFill>
              <a:effectLst/>
              <a:uFillTx/>
              <a:latin typeface="Arial"/>
            </a:endParaRPr>
          </a:p>
        </p:txBody>
      </p:sp>
      <p:sp>
        <p:nvSpPr>
          <p:cNvPr id="54" name="Text 16"/>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55"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PLATFORM AT A GLANCE</a:t>
            </a:r>
            <a:endParaRPr b="0" lang="en-US" sz="1100" strike="noStrike" u="none">
              <a:solidFill>
                <a:srgbClr val="ffffff"/>
              </a:solidFill>
              <a:effectLst/>
              <a:uFillTx/>
              <a:latin typeface="Arial"/>
            </a:endParaRPr>
          </a:p>
        </p:txBody>
      </p:sp>
      <p:sp>
        <p:nvSpPr>
          <p:cNvPr id="56"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Three experiences, one governed foundation</a:t>
            </a:r>
            <a:endParaRPr b="0" lang="en-US" sz="3400" strike="noStrike" u="none">
              <a:solidFill>
                <a:srgbClr val="ffffff"/>
              </a:solidFill>
              <a:effectLst/>
              <a:uFillTx/>
              <a:latin typeface="Arial"/>
            </a:endParaRPr>
          </a:p>
        </p:txBody>
      </p:sp>
      <p:sp>
        <p:nvSpPr>
          <p:cNvPr id="57" name="Shape 2"/>
          <p:cNvSpPr/>
          <p:nvPr/>
        </p:nvSpPr>
        <p:spPr>
          <a:xfrm>
            <a:off x="640080" y="1691640"/>
            <a:ext cx="3443760" cy="1325520"/>
          </a:xfrm>
          <a:prstGeom prst="roundRect">
            <a:avLst>
              <a:gd name="adj" fmla="val 5517"/>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58" name="Text 3"/>
          <p:cNvSpPr/>
          <p:nvPr/>
        </p:nvSpPr>
        <p:spPr>
          <a:xfrm>
            <a:off x="868680" y="18928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Corporate Travel</a:t>
            </a:r>
            <a:endParaRPr b="0" lang="en-US" sz="1350" strike="noStrike" u="none">
              <a:solidFill>
                <a:srgbClr val="ffffff"/>
              </a:solidFill>
              <a:effectLst/>
              <a:uFillTx/>
              <a:latin typeface="Arial"/>
            </a:endParaRPr>
          </a:p>
        </p:txBody>
      </p:sp>
      <p:sp>
        <p:nvSpPr>
          <p:cNvPr id="59" name="Text 4"/>
          <p:cNvSpPr/>
          <p:nvPr/>
        </p:nvSpPr>
        <p:spPr>
          <a:xfrm>
            <a:off x="868680" y="2258640"/>
            <a:ext cx="2986560" cy="5940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Managed booking, policy, approval, servicing and reporting.</a:t>
            </a:r>
            <a:endParaRPr b="0" lang="en-US" sz="1100" strike="noStrike" u="none">
              <a:solidFill>
                <a:srgbClr val="ffffff"/>
              </a:solidFill>
              <a:effectLst/>
              <a:uFillTx/>
              <a:latin typeface="Arial"/>
            </a:endParaRPr>
          </a:p>
        </p:txBody>
      </p:sp>
      <p:sp>
        <p:nvSpPr>
          <p:cNvPr id="60" name="Shape 5"/>
          <p:cNvSpPr/>
          <p:nvPr/>
        </p:nvSpPr>
        <p:spPr>
          <a:xfrm>
            <a:off x="4358520" y="1691640"/>
            <a:ext cx="3443760" cy="1325520"/>
          </a:xfrm>
          <a:prstGeom prst="roundRect">
            <a:avLst>
              <a:gd name="adj" fmla="val 5517"/>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61" name="Text 6"/>
          <p:cNvSpPr/>
          <p:nvPr/>
        </p:nvSpPr>
        <p:spPr>
          <a:xfrm>
            <a:off x="4587120" y="18928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Inner Circle</a:t>
            </a:r>
            <a:endParaRPr b="0" lang="en-US" sz="1350" strike="noStrike" u="none">
              <a:solidFill>
                <a:srgbClr val="ffffff"/>
              </a:solidFill>
              <a:effectLst/>
              <a:uFillTx/>
              <a:latin typeface="Arial"/>
            </a:endParaRPr>
          </a:p>
        </p:txBody>
      </p:sp>
      <p:sp>
        <p:nvSpPr>
          <p:cNvPr id="62" name="Text 7"/>
          <p:cNvSpPr/>
          <p:nvPr/>
        </p:nvSpPr>
        <p:spPr>
          <a:xfrm>
            <a:off x="4587120" y="2258640"/>
            <a:ext cx="2986560" cy="5940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Access-controlled personal travel from the same identity.</a:t>
            </a:r>
            <a:endParaRPr b="0" lang="en-US" sz="1100" strike="noStrike" u="none">
              <a:solidFill>
                <a:srgbClr val="ffffff"/>
              </a:solidFill>
              <a:effectLst/>
              <a:uFillTx/>
              <a:latin typeface="Arial"/>
            </a:endParaRPr>
          </a:p>
        </p:txBody>
      </p:sp>
      <p:sp>
        <p:nvSpPr>
          <p:cNvPr id="63" name="Shape 8"/>
          <p:cNvSpPr/>
          <p:nvPr/>
        </p:nvSpPr>
        <p:spPr>
          <a:xfrm>
            <a:off x="8077320" y="1691640"/>
            <a:ext cx="3443760" cy="1325520"/>
          </a:xfrm>
          <a:prstGeom prst="roundRect">
            <a:avLst>
              <a:gd name="adj" fmla="val 5517"/>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64" name="Text 9"/>
          <p:cNvSpPr/>
          <p:nvPr/>
        </p:nvSpPr>
        <p:spPr>
          <a:xfrm>
            <a:off x="8305920" y="18928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Concierge</a:t>
            </a:r>
            <a:endParaRPr b="0" lang="en-US" sz="1350" strike="noStrike" u="none">
              <a:solidFill>
                <a:srgbClr val="ffffff"/>
              </a:solidFill>
              <a:effectLst/>
              <a:uFillTx/>
              <a:latin typeface="Arial"/>
            </a:endParaRPr>
          </a:p>
        </p:txBody>
      </p:sp>
      <p:sp>
        <p:nvSpPr>
          <p:cNvPr id="65" name="Text 10"/>
          <p:cNvSpPr/>
          <p:nvPr/>
        </p:nvSpPr>
        <p:spPr>
          <a:xfrm>
            <a:off x="8305920" y="2258640"/>
            <a:ext cx="2986560" cy="5940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Premium assisted service through the same secure handoff.</a:t>
            </a:r>
            <a:endParaRPr b="0" lang="en-US" sz="1100" strike="noStrike" u="none">
              <a:solidFill>
                <a:srgbClr val="ffffff"/>
              </a:solidFill>
              <a:effectLst/>
              <a:uFillTx/>
              <a:latin typeface="Arial"/>
            </a:endParaRPr>
          </a:p>
        </p:txBody>
      </p:sp>
      <p:sp>
        <p:nvSpPr>
          <p:cNvPr id="66" name="Shape 11"/>
          <p:cNvSpPr/>
          <p:nvPr/>
        </p:nvSpPr>
        <p:spPr>
          <a:xfrm>
            <a:off x="640080" y="3291840"/>
            <a:ext cx="10881000" cy="2514240"/>
          </a:xfrm>
          <a:prstGeom prst="roundRect">
            <a:avLst>
              <a:gd name="adj" fmla="val 2909"/>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67" name="Text 12"/>
          <p:cNvSpPr/>
          <p:nvPr/>
        </p:nvSpPr>
        <p:spPr>
          <a:xfrm>
            <a:off x="914400" y="3474720"/>
            <a:ext cx="548604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SHARED PLATFORM FOUNDATION</a:t>
            </a:r>
            <a:endParaRPr b="0" lang="en-US" sz="1100" strike="noStrike" u="none">
              <a:solidFill>
                <a:srgbClr val="ffffff"/>
              </a:solidFill>
              <a:effectLst/>
              <a:uFillTx/>
              <a:latin typeface="Arial"/>
            </a:endParaRPr>
          </a:p>
        </p:txBody>
      </p:sp>
      <p:sp>
        <p:nvSpPr>
          <p:cNvPr id="68" name="Shape 13"/>
          <p:cNvSpPr/>
          <p:nvPr/>
        </p:nvSpPr>
        <p:spPr>
          <a:xfrm>
            <a:off x="914400" y="3931920"/>
            <a:ext cx="3200040" cy="685440"/>
          </a:xfrm>
          <a:prstGeom prst="roundRect">
            <a:avLst>
              <a:gd name="adj" fmla="val 8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69" name="Text 14"/>
          <p:cNvSpPr/>
          <p:nvPr/>
        </p:nvSpPr>
        <p:spPr>
          <a:xfrm>
            <a:off x="914400" y="3931920"/>
            <a:ext cx="3200040" cy="6854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300" strike="noStrike" u="none">
                <a:solidFill>
                  <a:srgbClr val="ffffff"/>
                </a:solidFill>
                <a:effectLst/>
                <a:uFillTx/>
                <a:latin typeface="Calibri"/>
                <a:ea typeface="Calibri"/>
              </a:rPr>
              <a:t>Identity &amp; roles</a:t>
            </a:r>
            <a:endParaRPr b="0" lang="en-US" sz="1300" strike="noStrike" u="none">
              <a:solidFill>
                <a:srgbClr val="ffffff"/>
              </a:solidFill>
              <a:effectLst/>
              <a:uFillTx/>
              <a:latin typeface="Arial"/>
            </a:endParaRPr>
          </a:p>
        </p:txBody>
      </p:sp>
      <p:sp>
        <p:nvSpPr>
          <p:cNvPr id="70" name="Shape 15"/>
          <p:cNvSpPr/>
          <p:nvPr/>
        </p:nvSpPr>
        <p:spPr>
          <a:xfrm>
            <a:off x="4389120" y="3931920"/>
            <a:ext cx="3200040" cy="685440"/>
          </a:xfrm>
          <a:prstGeom prst="roundRect">
            <a:avLst>
              <a:gd name="adj" fmla="val 8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71" name="Text 16"/>
          <p:cNvSpPr/>
          <p:nvPr/>
        </p:nvSpPr>
        <p:spPr>
          <a:xfrm>
            <a:off x="4389120" y="3931920"/>
            <a:ext cx="3200040" cy="6854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300" strike="noStrike" u="none">
                <a:solidFill>
                  <a:srgbClr val="ffffff"/>
                </a:solidFill>
                <a:effectLst/>
                <a:uFillTx/>
                <a:latin typeface="Calibri"/>
                <a:ea typeface="Calibri"/>
              </a:rPr>
              <a:t>Trips &amp; bookings</a:t>
            </a:r>
            <a:endParaRPr b="0" lang="en-US" sz="1300" strike="noStrike" u="none">
              <a:solidFill>
                <a:srgbClr val="ffffff"/>
              </a:solidFill>
              <a:effectLst/>
              <a:uFillTx/>
              <a:latin typeface="Arial"/>
            </a:endParaRPr>
          </a:p>
        </p:txBody>
      </p:sp>
      <p:sp>
        <p:nvSpPr>
          <p:cNvPr id="72" name="Shape 17"/>
          <p:cNvSpPr/>
          <p:nvPr/>
        </p:nvSpPr>
        <p:spPr>
          <a:xfrm>
            <a:off x="7863840" y="3931920"/>
            <a:ext cx="3200040" cy="685440"/>
          </a:xfrm>
          <a:prstGeom prst="roundRect">
            <a:avLst>
              <a:gd name="adj" fmla="val 8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73" name="Text 18"/>
          <p:cNvSpPr/>
          <p:nvPr/>
        </p:nvSpPr>
        <p:spPr>
          <a:xfrm>
            <a:off x="7863840" y="3931920"/>
            <a:ext cx="3200040" cy="6854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300" strike="noStrike" u="none">
                <a:solidFill>
                  <a:srgbClr val="ffffff"/>
                </a:solidFill>
                <a:effectLst/>
                <a:uFillTx/>
                <a:latin typeface="Calibri"/>
                <a:ea typeface="Calibri"/>
              </a:rPr>
              <a:t>Policy &amp; approvals</a:t>
            </a:r>
            <a:endParaRPr b="0" lang="en-US" sz="1300" strike="noStrike" u="none">
              <a:solidFill>
                <a:srgbClr val="ffffff"/>
              </a:solidFill>
              <a:effectLst/>
              <a:uFillTx/>
              <a:latin typeface="Arial"/>
            </a:endParaRPr>
          </a:p>
        </p:txBody>
      </p:sp>
      <p:sp>
        <p:nvSpPr>
          <p:cNvPr id="74" name="Shape 19"/>
          <p:cNvSpPr/>
          <p:nvPr/>
        </p:nvSpPr>
        <p:spPr>
          <a:xfrm>
            <a:off x="914400" y="4800600"/>
            <a:ext cx="3200040" cy="685440"/>
          </a:xfrm>
          <a:prstGeom prst="roundRect">
            <a:avLst>
              <a:gd name="adj" fmla="val 8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75" name="Text 20"/>
          <p:cNvSpPr/>
          <p:nvPr/>
        </p:nvSpPr>
        <p:spPr>
          <a:xfrm>
            <a:off x="914400" y="4800600"/>
            <a:ext cx="3200040" cy="6854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300" strike="noStrike" u="none">
                <a:solidFill>
                  <a:srgbClr val="ffffff"/>
                </a:solidFill>
                <a:effectLst/>
                <a:uFillTx/>
                <a:latin typeface="Calibri"/>
                <a:ea typeface="Calibri"/>
              </a:rPr>
              <a:t>Supplier services</a:t>
            </a:r>
            <a:endParaRPr b="0" lang="en-US" sz="1300" strike="noStrike" u="none">
              <a:solidFill>
                <a:srgbClr val="ffffff"/>
              </a:solidFill>
              <a:effectLst/>
              <a:uFillTx/>
              <a:latin typeface="Arial"/>
            </a:endParaRPr>
          </a:p>
        </p:txBody>
      </p:sp>
      <p:sp>
        <p:nvSpPr>
          <p:cNvPr id="76" name="Shape 21"/>
          <p:cNvSpPr/>
          <p:nvPr/>
        </p:nvSpPr>
        <p:spPr>
          <a:xfrm>
            <a:off x="4389120" y="4800600"/>
            <a:ext cx="3200040" cy="685440"/>
          </a:xfrm>
          <a:prstGeom prst="roundRect">
            <a:avLst>
              <a:gd name="adj" fmla="val 8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77" name="Text 22"/>
          <p:cNvSpPr/>
          <p:nvPr/>
        </p:nvSpPr>
        <p:spPr>
          <a:xfrm>
            <a:off x="4389120" y="4800600"/>
            <a:ext cx="3200040" cy="6854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300" strike="noStrike" u="none">
                <a:solidFill>
                  <a:srgbClr val="ffffff"/>
                </a:solidFill>
                <a:effectLst/>
                <a:uFillTx/>
                <a:latin typeface="Calibri"/>
                <a:ea typeface="Calibri"/>
              </a:rPr>
              <a:t>Communications</a:t>
            </a:r>
            <a:endParaRPr b="0" lang="en-US" sz="1300" strike="noStrike" u="none">
              <a:solidFill>
                <a:srgbClr val="ffffff"/>
              </a:solidFill>
              <a:effectLst/>
              <a:uFillTx/>
              <a:latin typeface="Arial"/>
            </a:endParaRPr>
          </a:p>
        </p:txBody>
      </p:sp>
      <p:sp>
        <p:nvSpPr>
          <p:cNvPr id="78" name="Shape 23"/>
          <p:cNvSpPr/>
          <p:nvPr/>
        </p:nvSpPr>
        <p:spPr>
          <a:xfrm>
            <a:off x="7863840" y="4800600"/>
            <a:ext cx="3200040" cy="685440"/>
          </a:xfrm>
          <a:prstGeom prst="roundRect">
            <a:avLst>
              <a:gd name="adj" fmla="val 8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79" name="Text 24"/>
          <p:cNvSpPr/>
          <p:nvPr/>
        </p:nvSpPr>
        <p:spPr>
          <a:xfrm>
            <a:off x="7863840" y="4800600"/>
            <a:ext cx="3200040" cy="6854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300" strike="noStrike" u="none">
                <a:solidFill>
                  <a:srgbClr val="ffffff"/>
                </a:solidFill>
                <a:effectLst/>
                <a:uFillTx/>
                <a:latin typeface="Calibri"/>
                <a:ea typeface="Calibri"/>
              </a:rPr>
              <a:t>Operational controls</a:t>
            </a:r>
            <a:endParaRPr b="0" lang="en-US" sz="1300" strike="noStrike" u="none">
              <a:solidFill>
                <a:srgbClr val="ffffff"/>
              </a:solidFill>
              <a:effectLst/>
              <a:uFillTx/>
              <a:latin typeface="Arial"/>
            </a:endParaRPr>
          </a:p>
        </p:txBody>
      </p:sp>
      <p:sp>
        <p:nvSpPr>
          <p:cNvPr id="80" name="Text 25"/>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81"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WHAT THE PLATFORM DELIVERS TODAY</a:t>
            </a:r>
            <a:endParaRPr b="0" lang="en-US" sz="1100" strike="noStrike" u="none">
              <a:solidFill>
                <a:srgbClr val="ffffff"/>
              </a:solidFill>
              <a:effectLst/>
              <a:uFillTx/>
              <a:latin typeface="Arial"/>
            </a:endParaRPr>
          </a:p>
        </p:txBody>
      </p:sp>
      <p:sp>
        <p:nvSpPr>
          <p:cNvPr id="82"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A working managed-travel engine</a:t>
            </a:r>
            <a:endParaRPr b="0" lang="en-US" sz="3400" strike="noStrike" u="none">
              <a:solidFill>
                <a:srgbClr val="ffffff"/>
              </a:solidFill>
              <a:effectLst/>
              <a:uFillTx/>
              <a:latin typeface="Arial"/>
            </a:endParaRPr>
          </a:p>
        </p:txBody>
      </p:sp>
      <p:sp>
        <p:nvSpPr>
          <p:cNvPr id="83" name="Text 2"/>
          <p:cNvSpPr/>
          <p:nvPr/>
        </p:nvSpPr>
        <p:spPr>
          <a:xfrm>
            <a:off x="640080" y="1463040"/>
            <a:ext cx="10332360" cy="365400"/>
          </a:xfrm>
          <a:prstGeom prst="rect">
            <a:avLst/>
          </a:prstGeom>
          <a:noFill/>
          <a:ln w="0">
            <a:noFill/>
          </a:ln>
        </p:spPr>
        <p:style>
          <a:lnRef idx="0"/>
          <a:fillRef idx="0"/>
          <a:effectRef idx="0"/>
          <a:fontRef idx="minor"/>
        </p:style>
        <p:txBody>
          <a:bodyPr lIns="0" rIns="0" tIns="0" bIns="0" anchor="ctr">
            <a:noAutofit/>
          </a:bodyPr>
          <a:p>
            <a:pPr defTabSz="914400">
              <a:lnSpc>
                <a:spcPts val="2200"/>
              </a:lnSpc>
              <a:tabLst>
                <a:tab algn="l" pos="0"/>
              </a:tabLst>
            </a:pPr>
            <a:r>
              <a:rPr b="0" lang="en-US" sz="1500" strike="noStrike" u="none">
                <a:solidFill>
                  <a:srgbClr val="a9becd"/>
                </a:solidFill>
                <a:effectLst/>
                <a:uFillTx/>
                <a:latin typeface="Calibri"/>
                <a:ea typeface="Calibri"/>
              </a:rPr>
              <a:t>Connected administration, operations and traveller experiences, live today.</a:t>
            </a:r>
            <a:endParaRPr b="0" lang="en-US" sz="1500" strike="noStrike" u="none">
              <a:solidFill>
                <a:srgbClr val="ffffff"/>
              </a:solidFill>
              <a:effectLst/>
              <a:uFillTx/>
              <a:latin typeface="Arial"/>
            </a:endParaRPr>
          </a:p>
        </p:txBody>
      </p:sp>
      <p:sp>
        <p:nvSpPr>
          <p:cNvPr id="84" name="Shape 3"/>
          <p:cNvSpPr/>
          <p:nvPr/>
        </p:nvSpPr>
        <p:spPr>
          <a:xfrm>
            <a:off x="640080" y="2103120"/>
            <a:ext cx="3443760" cy="1782720"/>
          </a:xfrm>
          <a:prstGeom prst="roundRect">
            <a:avLst>
              <a:gd name="adj" fmla="val 410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85" name="Text 4"/>
          <p:cNvSpPr/>
          <p:nvPr/>
        </p:nvSpPr>
        <p:spPr>
          <a:xfrm>
            <a:off x="868680" y="23043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Shop</a:t>
            </a:r>
            <a:endParaRPr b="0" lang="en-US" sz="1350" strike="noStrike" u="none">
              <a:solidFill>
                <a:srgbClr val="ffffff"/>
              </a:solidFill>
              <a:effectLst/>
              <a:uFillTx/>
              <a:latin typeface="Arial"/>
            </a:endParaRPr>
          </a:p>
        </p:txBody>
      </p:sp>
      <p:sp>
        <p:nvSpPr>
          <p:cNvPr id="86" name="Text 5"/>
          <p:cNvSpPr/>
          <p:nvPr/>
        </p:nvSpPr>
        <p:spPr>
          <a:xfrm>
            <a:off x="868680" y="2670120"/>
            <a:ext cx="2986560" cy="10512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Air, hotel and car search with maps, filters, branded fares and room and vehicle detail.</a:t>
            </a:r>
            <a:endParaRPr b="0" lang="en-US" sz="1100" strike="noStrike" u="none">
              <a:solidFill>
                <a:srgbClr val="ffffff"/>
              </a:solidFill>
              <a:effectLst/>
              <a:uFillTx/>
              <a:latin typeface="Arial"/>
            </a:endParaRPr>
          </a:p>
        </p:txBody>
      </p:sp>
      <p:sp>
        <p:nvSpPr>
          <p:cNvPr id="87" name="Shape 6"/>
          <p:cNvSpPr/>
          <p:nvPr/>
        </p:nvSpPr>
        <p:spPr>
          <a:xfrm>
            <a:off x="4358520" y="2103120"/>
            <a:ext cx="3443760" cy="1782720"/>
          </a:xfrm>
          <a:prstGeom prst="roundRect">
            <a:avLst>
              <a:gd name="adj" fmla="val 410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88" name="Text 7"/>
          <p:cNvSpPr/>
          <p:nvPr/>
        </p:nvSpPr>
        <p:spPr>
          <a:xfrm>
            <a:off x="4587120" y="23043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Govern</a:t>
            </a:r>
            <a:endParaRPr b="0" lang="en-US" sz="1350" strike="noStrike" u="none">
              <a:solidFill>
                <a:srgbClr val="ffffff"/>
              </a:solidFill>
              <a:effectLst/>
              <a:uFillTx/>
              <a:latin typeface="Arial"/>
            </a:endParaRPr>
          </a:p>
        </p:txBody>
      </p:sp>
      <p:sp>
        <p:nvSpPr>
          <p:cNvPr id="89" name="Text 8"/>
          <p:cNvSpPr/>
          <p:nvPr/>
        </p:nvSpPr>
        <p:spPr>
          <a:xfrm>
            <a:off x="4587120" y="2670120"/>
            <a:ext cx="2986560" cy="10512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Layered policy, traveller-level resolution, approver routing and decision records.</a:t>
            </a:r>
            <a:endParaRPr b="0" lang="en-US" sz="1100" strike="noStrike" u="none">
              <a:solidFill>
                <a:srgbClr val="ffffff"/>
              </a:solidFill>
              <a:effectLst/>
              <a:uFillTx/>
              <a:latin typeface="Arial"/>
            </a:endParaRPr>
          </a:p>
        </p:txBody>
      </p:sp>
      <p:sp>
        <p:nvSpPr>
          <p:cNvPr id="90" name="Shape 9"/>
          <p:cNvSpPr/>
          <p:nvPr/>
        </p:nvSpPr>
        <p:spPr>
          <a:xfrm>
            <a:off x="8077320" y="2103120"/>
            <a:ext cx="3443760" cy="1782720"/>
          </a:xfrm>
          <a:prstGeom prst="roundRect">
            <a:avLst>
              <a:gd name="adj" fmla="val 410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91" name="Text 10"/>
          <p:cNvSpPr/>
          <p:nvPr/>
        </p:nvSpPr>
        <p:spPr>
          <a:xfrm>
            <a:off x="8305920" y="23043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Book</a:t>
            </a:r>
            <a:endParaRPr b="0" lang="en-US" sz="1350" strike="noStrike" u="none">
              <a:solidFill>
                <a:srgbClr val="ffffff"/>
              </a:solidFill>
              <a:effectLst/>
              <a:uFillTx/>
              <a:latin typeface="Arial"/>
            </a:endParaRPr>
          </a:p>
        </p:txBody>
      </p:sp>
      <p:sp>
        <p:nvSpPr>
          <p:cNvPr id="92" name="Text 11"/>
          <p:cNvSpPr/>
          <p:nvPr/>
        </p:nvSpPr>
        <p:spPr>
          <a:xfrm>
            <a:off x="8305920" y="2670120"/>
            <a:ext cx="2986560" cy="10512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Live price checks, selected-offer continuity, traveller data, payment and supplier confirmation.</a:t>
            </a:r>
            <a:endParaRPr b="0" lang="en-US" sz="1100" strike="noStrike" u="none">
              <a:solidFill>
                <a:srgbClr val="ffffff"/>
              </a:solidFill>
              <a:effectLst/>
              <a:uFillTx/>
              <a:latin typeface="Arial"/>
            </a:endParaRPr>
          </a:p>
        </p:txBody>
      </p:sp>
      <p:sp>
        <p:nvSpPr>
          <p:cNvPr id="93" name="Shape 12"/>
          <p:cNvSpPr/>
          <p:nvPr/>
        </p:nvSpPr>
        <p:spPr>
          <a:xfrm>
            <a:off x="640080" y="4160520"/>
            <a:ext cx="3443760" cy="1782720"/>
          </a:xfrm>
          <a:prstGeom prst="roundRect">
            <a:avLst>
              <a:gd name="adj" fmla="val 410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94" name="Text 13"/>
          <p:cNvSpPr/>
          <p:nvPr/>
        </p:nvSpPr>
        <p:spPr>
          <a:xfrm>
            <a:off x="868680" y="43617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Service</a:t>
            </a:r>
            <a:endParaRPr b="0" lang="en-US" sz="1350" strike="noStrike" u="none">
              <a:solidFill>
                <a:srgbClr val="ffffff"/>
              </a:solidFill>
              <a:effectLst/>
              <a:uFillTx/>
              <a:latin typeface="Arial"/>
            </a:endParaRPr>
          </a:p>
        </p:txBody>
      </p:sp>
      <p:sp>
        <p:nvSpPr>
          <p:cNvPr id="95" name="Text 14"/>
          <p:cNvSpPr/>
          <p:nvPr/>
        </p:nvSpPr>
        <p:spPr>
          <a:xfrm>
            <a:off x="868680" y="4727520"/>
            <a:ext cx="2986560" cy="10512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Trip roll-ups, changes and cancellations, extras, credits and notifications.</a:t>
            </a:r>
            <a:endParaRPr b="0" lang="en-US" sz="1100" strike="noStrike" u="none">
              <a:solidFill>
                <a:srgbClr val="ffffff"/>
              </a:solidFill>
              <a:effectLst/>
              <a:uFillTx/>
              <a:latin typeface="Arial"/>
            </a:endParaRPr>
          </a:p>
        </p:txBody>
      </p:sp>
      <p:sp>
        <p:nvSpPr>
          <p:cNvPr id="96" name="Shape 15"/>
          <p:cNvSpPr/>
          <p:nvPr/>
        </p:nvSpPr>
        <p:spPr>
          <a:xfrm>
            <a:off x="4358520" y="4160520"/>
            <a:ext cx="3443760" cy="1782720"/>
          </a:xfrm>
          <a:prstGeom prst="roundRect">
            <a:avLst>
              <a:gd name="adj" fmla="val 410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97" name="Text 16"/>
          <p:cNvSpPr/>
          <p:nvPr/>
        </p:nvSpPr>
        <p:spPr>
          <a:xfrm>
            <a:off x="4587120" y="43617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Administer</a:t>
            </a:r>
            <a:endParaRPr b="0" lang="en-US" sz="1350" strike="noStrike" u="none">
              <a:solidFill>
                <a:srgbClr val="ffffff"/>
              </a:solidFill>
              <a:effectLst/>
              <a:uFillTx/>
              <a:latin typeface="Arial"/>
            </a:endParaRPr>
          </a:p>
        </p:txBody>
      </p:sp>
      <p:sp>
        <p:nvSpPr>
          <p:cNvPr id="98" name="Text 17"/>
          <p:cNvSpPr/>
          <p:nvPr/>
        </p:nvSpPr>
        <p:spPr>
          <a:xfrm>
            <a:off x="4587120" y="4727520"/>
            <a:ext cx="2986560" cy="10512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Company setup, onboarding, bulk import, roles, custom fields, policies and reporting.</a:t>
            </a:r>
            <a:endParaRPr b="0" lang="en-US" sz="1100" strike="noStrike" u="none">
              <a:solidFill>
                <a:srgbClr val="ffffff"/>
              </a:solidFill>
              <a:effectLst/>
              <a:uFillTx/>
              <a:latin typeface="Arial"/>
            </a:endParaRPr>
          </a:p>
        </p:txBody>
      </p:sp>
      <p:sp>
        <p:nvSpPr>
          <p:cNvPr id="99" name="Shape 18"/>
          <p:cNvSpPr/>
          <p:nvPr/>
        </p:nvSpPr>
        <p:spPr>
          <a:xfrm>
            <a:off x="8077320" y="4160520"/>
            <a:ext cx="3443760" cy="1782720"/>
          </a:xfrm>
          <a:prstGeom prst="roundRect">
            <a:avLst>
              <a:gd name="adj" fmla="val 410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00" name="Text 19"/>
          <p:cNvSpPr/>
          <p:nvPr/>
        </p:nvSpPr>
        <p:spPr>
          <a:xfrm>
            <a:off x="8305920" y="43617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Protect</a:t>
            </a:r>
            <a:endParaRPr b="0" lang="en-US" sz="1350" strike="noStrike" u="none">
              <a:solidFill>
                <a:srgbClr val="ffffff"/>
              </a:solidFill>
              <a:effectLst/>
              <a:uFillTx/>
              <a:latin typeface="Arial"/>
            </a:endParaRPr>
          </a:p>
        </p:txBody>
      </p:sp>
      <p:sp>
        <p:nvSpPr>
          <p:cNvPr id="101" name="Text 20"/>
          <p:cNvSpPr/>
          <p:nvPr/>
        </p:nvSpPr>
        <p:spPr>
          <a:xfrm>
            <a:off x="8305920" y="4727520"/>
            <a:ext cx="2986560" cy="10512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Traveller map, risk alerts, supplier diagnostics and audit trails.</a:t>
            </a:r>
            <a:endParaRPr b="0" lang="en-US" sz="1100" strike="noStrike" u="none">
              <a:solidFill>
                <a:srgbClr val="ffffff"/>
              </a:solidFill>
              <a:effectLst/>
              <a:uFillTx/>
              <a:latin typeface="Arial"/>
            </a:endParaRPr>
          </a:p>
        </p:txBody>
      </p:sp>
      <p:sp>
        <p:nvSpPr>
          <p:cNvPr id="102" name="Text 21"/>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103"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CORPORATE TRAVEL</a:t>
            </a:r>
            <a:endParaRPr b="0" lang="en-US" sz="1100" strike="noStrike" u="none">
              <a:solidFill>
                <a:srgbClr val="ffffff"/>
              </a:solidFill>
              <a:effectLst/>
              <a:uFillTx/>
              <a:latin typeface="Arial"/>
            </a:endParaRPr>
          </a:p>
        </p:txBody>
      </p:sp>
      <p:sp>
        <p:nvSpPr>
          <p:cNvPr id="104"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One flow from search to service</a:t>
            </a:r>
            <a:endParaRPr b="0" lang="en-US" sz="3400" strike="noStrike" u="none">
              <a:solidFill>
                <a:srgbClr val="ffffff"/>
              </a:solidFill>
              <a:effectLst/>
              <a:uFillTx/>
              <a:latin typeface="Arial"/>
            </a:endParaRPr>
          </a:p>
        </p:txBody>
      </p:sp>
      <p:sp>
        <p:nvSpPr>
          <p:cNvPr id="105" name="Shape 2"/>
          <p:cNvSpPr/>
          <p:nvPr/>
        </p:nvSpPr>
        <p:spPr>
          <a:xfrm>
            <a:off x="640080" y="1737360"/>
            <a:ext cx="1956600" cy="1919880"/>
          </a:xfrm>
          <a:prstGeom prst="roundRect">
            <a:avLst>
              <a:gd name="adj" fmla="val 381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06" name="Text 3"/>
          <p:cNvSpPr/>
          <p:nvPr/>
        </p:nvSpPr>
        <p:spPr>
          <a:xfrm>
            <a:off x="868680" y="193860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1</a:t>
            </a:r>
            <a:endParaRPr b="0" lang="en-US" sz="1800" strike="noStrike" u="none">
              <a:solidFill>
                <a:srgbClr val="ffffff"/>
              </a:solidFill>
              <a:effectLst/>
              <a:uFillTx/>
              <a:latin typeface="Arial"/>
            </a:endParaRPr>
          </a:p>
        </p:txBody>
      </p:sp>
      <p:sp>
        <p:nvSpPr>
          <p:cNvPr id="107" name="Text 4"/>
          <p:cNvSpPr/>
          <p:nvPr/>
        </p:nvSpPr>
        <p:spPr>
          <a:xfrm>
            <a:off x="868680" y="2322720"/>
            <a:ext cx="149940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Search</a:t>
            </a:r>
            <a:endParaRPr b="0" lang="en-US" sz="1300" strike="noStrike" u="none">
              <a:solidFill>
                <a:srgbClr val="ffffff"/>
              </a:solidFill>
              <a:effectLst/>
              <a:uFillTx/>
              <a:latin typeface="Arial"/>
            </a:endParaRPr>
          </a:p>
        </p:txBody>
      </p:sp>
      <p:sp>
        <p:nvSpPr>
          <p:cNvPr id="108" name="Text 5"/>
          <p:cNvSpPr/>
          <p:nvPr/>
        </p:nvSpPr>
        <p:spPr>
          <a:xfrm>
            <a:off x="868680" y="2834640"/>
            <a:ext cx="1499400" cy="65808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Air, hotel and car</a:t>
            </a:r>
            <a:endParaRPr b="0" lang="en-US" sz="1050" strike="noStrike" u="none">
              <a:solidFill>
                <a:srgbClr val="ffffff"/>
              </a:solidFill>
              <a:effectLst/>
              <a:uFillTx/>
              <a:latin typeface="Arial"/>
            </a:endParaRPr>
          </a:p>
        </p:txBody>
      </p:sp>
      <p:sp>
        <p:nvSpPr>
          <p:cNvPr id="109" name="Text 6"/>
          <p:cNvSpPr/>
          <p:nvPr/>
        </p:nvSpPr>
        <p:spPr>
          <a:xfrm>
            <a:off x="2615040" y="251460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110" name="Shape 7"/>
          <p:cNvSpPr/>
          <p:nvPr/>
        </p:nvSpPr>
        <p:spPr>
          <a:xfrm>
            <a:off x="2871360" y="1737360"/>
            <a:ext cx="1956600" cy="1919880"/>
          </a:xfrm>
          <a:prstGeom prst="roundRect">
            <a:avLst>
              <a:gd name="adj" fmla="val 381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11" name="Text 8"/>
          <p:cNvSpPr/>
          <p:nvPr/>
        </p:nvSpPr>
        <p:spPr>
          <a:xfrm>
            <a:off x="3099960" y="193860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2</a:t>
            </a:r>
            <a:endParaRPr b="0" lang="en-US" sz="1800" strike="noStrike" u="none">
              <a:solidFill>
                <a:srgbClr val="ffffff"/>
              </a:solidFill>
              <a:effectLst/>
              <a:uFillTx/>
              <a:latin typeface="Arial"/>
            </a:endParaRPr>
          </a:p>
        </p:txBody>
      </p:sp>
      <p:sp>
        <p:nvSpPr>
          <p:cNvPr id="112" name="Text 9"/>
          <p:cNvSpPr/>
          <p:nvPr/>
        </p:nvSpPr>
        <p:spPr>
          <a:xfrm>
            <a:off x="3099960" y="2322720"/>
            <a:ext cx="149940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Select</a:t>
            </a:r>
            <a:endParaRPr b="0" lang="en-US" sz="1300" strike="noStrike" u="none">
              <a:solidFill>
                <a:srgbClr val="ffffff"/>
              </a:solidFill>
              <a:effectLst/>
              <a:uFillTx/>
              <a:latin typeface="Arial"/>
            </a:endParaRPr>
          </a:p>
        </p:txBody>
      </p:sp>
      <p:sp>
        <p:nvSpPr>
          <p:cNvPr id="113" name="Text 10"/>
          <p:cNvSpPr/>
          <p:nvPr/>
        </p:nvSpPr>
        <p:spPr>
          <a:xfrm>
            <a:off x="3099960" y="2834640"/>
            <a:ext cx="1499400" cy="65808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Fares, rooms and vehicles</a:t>
            </a:r>
            <a:endParaRPr b="0" lang="en-US" sz="1050" strike="noStrike" u="none">
              <a:solidFill>
                <a:srgbClr val="ffffff"/>
              </a:solidFill>
              <a:effectLst/>
              <a:uFillTx/>
              <a:latin typeface="Arial"/>
            </a:endParaRPr>
          </a:p>
        </p:txBody>
      </p:sp>
      <p:sp>
        <p:nvSpPr>
          <p:cNvPr id="114" name="Text 11"/>
          <p:cNvSpPr/>
          <p:nvPr/>
        </p:nvSpPr>
        <p:spPr>
          <a:xfrm>
            <a:off x="4846320" y="251460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115" name="Shape 12"/>
          <p:cNvSpPr/>
          <p:nvPr/>
        </p:nvSpPr>
        <p:spPr>
          <a:xfrm>
            <a:off x="5102280" y="1737360"/>
            <a:ext cx="1956600" cy="1919880"/>
          </a:xfrm>
          <a:prstGeom prst="roundRect">
            <a:avLst>
              <a:gd name="adj" fmla="val 381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16" name="Text 13"/>
          <p:cNvSpPr/>
          <p:nvPr/>
        </p:nvSpPr>
        <p:spPr>
          <a:xfrm>
            <a:off x="5330880" y="193860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3</a:t>
            </a:r>
            <a:endParaRPr b="0" lang="en-US" sz="1800" strike="noStrike" u="none">
              <a:solidFill>
                <a:srgbClr val="ffffff"/>
              </a:solidFill>
              <a:effectLst/>
              <a:uFillTx/>
              <a:latin typeface="Arial"/>
            </a:endParaRPr>
          </a:p>
        </p:txBody>
      </p:sp>
      <p:sp>
        <p:nvSpPr>
          <p:cNvPr id="117" name="Text 14"/>
          <p:cNvSpPr/>
          <p:nvPr/>
        </p:nvSpPr>
        <p:spPr>
          <a:xfrm>
            <a:off x="5330880" y="2322720"/>
            <a:ext cx="149940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Govern</a:t>
            </a:r>
            <a:endParaRPr b="0" lang="en-US" sz="1300" strike="noStrike" u="none">
              <a:solidFill>
                <a:srgbClr val="ffffff"/>
              </a:solidFill>
              <a:effectLst/>
              <a:uFillTx/>
              <a:latin typeface="Arial"/>
            </a:endParaRPr>
          </a:p>
        </p:txBody>
      </p:sp>
      <p:sp>
        <p:nvSpPr>
          <p:cNvPr id="118" name="Text 15"/>
          <p:cNvSpPr/>
          <p:nvPr/>
        </p:nvSpPr>
        <p:spPr>
          <a:xfrm>
            <a:off x="5330880" y="2834640"/>
            <a:ext cx="1499400" cy="65808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Policy and approval</a:t>
            </a:r>
            <a:endParaRPr b="0" lang="en-US" sz="1050" strike="noStrike" u="none">
              <a:solidFill>
                <a:srgbClr val="ffffff"/>
              </a:solidFill>
              <a:effectLst/>
              <a:uFillTx/>
              <a:latin typeface="Arial"/>
            </a:endParaRPr>
          </a:p>
        </p:txBody>
      </p:sp>
      <p:sp>
        <p:nvSpPr>
          <p:cNvPr id="119" name="Text 16"/>
          <p:cNvSpPr/>
          <p:nvPr/>
        </p:nvSpPr>
        <p:spPr>
          <a:xfrm>
            <a:off x="7077600" y="251460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120" name="Shape 17"/>
          <p:cNvSpPr/>
          <p:nvPr/>
        </p:nvSpPr>
        <p:spPr>
          <a:xfrm>
            <a:off x="7333560" y="1737360"/>
            <a:ext cx="1956600" cy="1919880"/>
          </a:xfrm>
          <a:prstGeom prst="roundRect">
            <a:avLst>
              <a:gd name="adj" fmla="val 381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21" name="Text 18"/>
          <p:cNvSpPr/>
          <p:nvPr/>
        </p:nvSpPr>
        <p:spPr>
          <a:xfrm>
            <a:off x="7562160" y="193860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4</a:t>
            </a:r>
            <a:endParaRPr b="0" lang="en-US" sz="1800" strike="noStrike" u="none">
              <a:solidFill>
                <a:srgbClr val="ffffff"/>
              </a:solidFill>
              <a:effectLst/>
              <a:uFillTx/>
              <a:latin typeface="Arial"/>
            </a:endParaRPr>
          </a:p>
        </p:txBody>
      </p:sp>
      <p:sp>
        <p:nvSpPr>
          <p:cNvPr id="122" name="Text 19"/>
          <p:cNvSpPr/>
          <p:nvPr/>
        </p:nvSpPr>
        <p:spPr>
          <a:xfrm>
            <a:off x="7562160" y="2322720"/>
            <a:ext cx="149940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Book</a:t>
            </a:r>
            <a:endParaRPr b="0" lang="en-US" sz="1300" strike="noStrike" u="none">
              <a:solidFill>
                <a:srgbClr val="ffffff"/>
              </a:solidFill>
              <a:effectLst/>
              <a:uFillTx/>
              <a:latin typeface="Arial"/>
            </a:endParaRPr>
          </a:p>
        </p:txBody>
      </p:sp>
      <p:sp>
        <p:nvSpPr>
          <p:cNvPr id="123" name="Text 20"/>
          <p:cNvSpPr/>
          <p:nvPr/>
        </p:nvSpPr>
        <p:spPr>
          <a:xfrm>
            <a:off x="7562160" y="2834640"/>
            <a:ext cx="1499400" cy="65808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Live price and supplier confirmation</a:t>
            </a:r>
            <a:endParaRPr b="0" lang="en-US" sz="1050" strike="noStrike" u="none">
              <a:solidFill>
                <a:srgbClr val="ffffff"/>
              </a:solidFill>
              <a:effectLst/>
              <a:uFillTx/>
              <a:latin typeface="Arial"/>
            </a:endParaRPr>
          </a:p>
        </p:txBody>
      </p:sp>
      <p:sp>
        <p:nvSpPr>
          <p:cNvPr id="124" name="Text 21"/>
          <p:cNvSpPr/>
          <p:nvPr/>
        </p:nvSpPr>
        <p:spPr>
          <a:xfrm>
            <a:off x="9308520" y="251460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125" name="Shape 22"/>
          <p:cNvSpPr/>
          <p:nvPr/>
        </p:nvSpPr>
        <p:spPr>
          <a:xfrm>
            <a:off x="9564480" y="1737360"/>
            <a:ext cx="1956600" cy="1919880"/>
          </a:xfrm>
          <a:prstGeom prst="roundRect">
            <a:avLst>
              <a:gd name="adj" fmla="val 381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26" name="Text 23"/>
          <p:cNvSpPr/>
          <p:nvPr/>
        </p:nvSpPr>
        <p:spPr>
          <a:xfrm>
            <a:off x="9793080" y="193860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5</a:t>
            </a:r>
            <a:endParaRPr b="0" lang="en-US" sz="1800" strike="noStrike" u="none">
              <a:solidFill>
                <a:srgbClr val="ffffff"/>
              </a:solidFill>
              <a:effectLst/>
              <a:uFillTx/>
              <a:latin typeface="Arial"/>
            </a:endParaRPr>
          </a:p>
        </p:txBody>
      </p:sp>
      <p:sp>
        <p:nvSpPr>
          <p:cNvPr id="127" name="Text 24"/>
          <p:cNvSpPr/>
          <p:nvPr/>
        </p:nvSpPr>
        <p:spPr>
          <a:xfrm>
            <a:off x="9793080" y="2322720"/>
            <a:ext cx="149940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Manage</a:t>
            </a:r>
            <a:endParaRPr b="0" lang="en-US" sz="1300" strike="noStrike" u="none">
              <a:solidFill>
                <a:srgbClr val="ffffff"/>
              </a:solidFill>
              <a:effectLst/>
              <a:uFillTx/>
              <a:latin typeface="Arial"/>
            </a:endParaRPr>
          </a:p>
        </p:txBody>
      </p:sp>
      <p:sp>
        <p:nvSpPr>
          <p:cNvPr id="128" name="Text 25"/>
          <p:cNvSpPr/>
          <p:nvPr/>
        </p:nvSpPr>
        <p:spPr>
          <a:xfrm>
            <a:off x="9793080" y="2834640"/>
            <a:ext cx="1499400" cy="65808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Trips, changes and alerts</a:t>
            </a:r>
            <a:endParaRPr b="0" lang="en-US" sz="1050" strike="noStrike" u="none">
              <a:solidFill>
                <a:srgbClr val="ffffff"/>
              </a:solidFill>
              <a:effectLst/>
              <a:uFillTx/>
              <a:latin typeface="Arial"/>
            </a:endParaRPr>
          </a:p>
        </p:txBody>
      </p:sp>
      <p:sp>
        <p:nvSpPr>
          <p:cNvPr id="129" name="Text 26"/>
          <p:cNvSpPr/>
          <p:nvPr/>
        </p:nvSpPr>
        <p:spPr>
          <a:xfrm>
            <a:off x="640080" y="3977640"/>
            <a:ext cx="731484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THE SAME WORKFLOW SERVES EVERY ROLE</a:t>
            </a:r>
            <a:endParaRPr b="0" lang="en-US" sz="1100" strike="noStrike" u="none">
              <a:solidFill>
                <a:srgbClr val="ffffff"/>
              </a:solidFill>
              <a:effectLst/>
              <a:uFillTx/>
              <a:latin typeface="Arial"/>
            </a:endParaRPr>
          </a:p>
        </p:txBody>
      </p:sp>
      <p:sp>
        <p:nvSpPr>
          <p:cNvPr id="130" name="Shape 27"/>
          <p:cNvSpPr/>
          <p:nvPr/>
        </p:nvSpPr>
        <p:spPr>
          <a:xfrm>
            <a:off x="640080" y="4343400"/>
            <a:ext cx="2011320" cy="548280"/>
          </a:xfrm>
          <a:prstGeom prst="roundRect">
            <a:avLst>
              <a:gd name="adj" fmla="val 50000"/>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1" name="Text 28"/>
          <p:cNvSpPr/>
          <p:nvPr/>
        </p:nvSpPr>
        <p:spPr>
          <a:xfrm>
            <a:off x="640080" y="4343400"/>
            <a:ext cx="201132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50" strike="noStrike" u="none">
                <a:solidFill>
                  <a:srgbClr val="ffffff"/>
                </a:solidFill>
                <a:effectLst/>
                <a:uFillTx/>
                <a:latin typeface="Calibri"/>
                <a:ea typeface="Calibri"/>
              </a:rPr>
              <a:t>Traveller</a:t>
            </a:r>
            <a:endParaRPr b="0" lang="en-US" sz="1250" strike="noStrike" u="none">
              <a:solidFill>
                <a:srgbClr val="ffffff"/>
              </a:solidFill>
              <a:effectLst/>
              <a:uFillTx/>
              <a:latin typeface="Arial"/>
            </a:endParaRPr>
          </a:p>
        </p:txBody>
      </p:sp>
      <p:sp>
        <p:nvSpPr>
          <p:cNvPr id="132" name="Shape 29"/>
          <p:cNvSpPr/>
          <p:nvPr/>
        </p:nvSpPr>
        <p:spPr>
          <a:xfrm>
            <a:off x="2871360" y="4343400"/>
            <a:ext cx="2011320" cy="548280"/>
          </a:xfrm>
          <a:prstGeom prst="roundRect">
            <a:avLst>
              <a:gd name="adj" fmla="val 50000"/>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3" name="Text 30"/>
          <p:cNvSpPr/>
          <p:nvPr/>
        </p:nvSpPr>
        <p:spPr>
          <a:xfrm>
            <a:off x="2871360" y="4343400"/>
            <a:ext cx="201132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50" strike="noStrike" u="none">
                <a:solidFill>
                  <a:srgbClr val="ffffff"/>
                </a:solidFill>
                <a:effectLst/>
                <a:uFillTx/>
                <a:latin typeface="Calibri"/>
                <a:ea typeface="Calibri"/>
              </a:rPr>
              <a:t>Arranger</a:t>
            </a:r>
            <a:endParaRPr b="0" lang="en-US" sz="1250" strike="noStrike" u="none">
              <a:solidFill>
                <a:srgbClr val="ffffff"/>
              </a:solidFill>
              <a:effectLst/>
              <a:uFillTx/>
              <a:latin typeface="Arial"/>
            </a:endParaRPr>
          </a:p>
        </p:txBody>
      </p:sp>
      <p:sp>
        <p:nvSpPr>
          <p:cNvPr id="134" name="Shape 31"/>
          <p:cNvSpPr/>
          <p:nvPr/>
        </p:nvSpPr>
        <p:spPr>
          <a:xfrm>
            <a:off x="5102280" y="4343400"/>
            <a:ext cx="2011320" cy="548280"/>
          </a:xfrm>
          <a:prstGeom prst="roundRect">
            <a:avLst>
              <a:gd name="adj" fmla="val 50000"/>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5" name="Text 32"/>
          <p:cNvSpPr/>
          <p:nvPr/>
        </p:nvSpPr>
        <p:spPr>
          <a:xfrm>
            <a:off x="5102280" y="4343400"/>
            <a:ext cx="201132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50" strike="noStrike" u="none">
                <a:solidFill>
                  <a:srgbClr val="ffffff"/>
                </a:solidFill>
                <a:effectLst/>
                <a:uFillTx/>
                <a:latin typeface="Calibri"/>
                <a:ea typeface="Calibri"/>
              </a:rPr>
              <a:t>Approver</a:t>
            </a:r>
            <a:endParaRPr b="0" lang="en-US" sz="1250" strike="noStrike" u="none">
              <a:solidFill>
                <a:srgbClr val="ffffff"/>
              </a:solidFill>
              <a:effectLst/>
              <a:uFillTx/>
              <a:latin typeface="Arial"/>
            </a:endParaRPr>
          </a:p>
        </p:txBody>
      </p:sp>
      <p:sp>
        <p:nvSpPr>
          <p:cNvPr id="136" name="Shape 33"/>
          <p:cNvSpPr/>
          <p:nvPr/>
        </p:nvSpPr>
        <p:spPr>
          <a:xfrm>
            <a:off x="7333560" y="4343400"/>
            <a:ext cx="2011320" cy="548280"/>
          </a:xfrm>
          <a:prstGeom prst="roundRect">
            <a:avLst>
              <a:gd name="adj" fmla="val 50000"/>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7" name="Text 34"/>
          <p:cNvSpPr/>
          <p:nvPr/>
        </p:nvSpPr>
        <p:spPr>
          <a:xfrm>
            <a:off x="7333560" y="4343400"/>
            <a:ext cx="201132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50" strike="noStrike" u="none">
                <a:solidFill>
                  <a:srgbClr val="ffffff"/>
                </a:solidFill>
                <a:effectLst/>
                <a:uFillTx/>
                <a:latin typeface="Calibri"/>
                <a:ea typeface="Calibri"/>
              </a:rPr>
              <a:t>Administrator</a:t>
            </a:r>
            <a:endParaRPr b="0" lang="en-US" sz="1250" strike="noStrike" u="none">
              <a:solidFill>
                <a:srgbClr val="ffffff"/>
              </a:solidFill>
              <a:effectLst/>
              <a:uFillTx/>
              <a:latin typeface="Arial"/>
            </a:endParaRPr>
          </a:p>
        </p:txBody>
      </p:sp>
      <p:sp>
        <p:nvSpPr>
          <p:cNvPr id="138" name="Shape 35"/>
          <p:cNvSpPr/>
          <p:nvPr/>
        </p:nvSpPr>
        <p:spPr>
          <a:xfrm>
            <a:off x="9564480" y="4343400"/>
            <a:ext cx="2011320" cy="548280"/>
          </a:xfrm>
          <a:prstGeom prst="roundRect">
            <a:avLst>
              <a:gd name="adj" fmla="val 50000"/>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9" name="Text 36"/>
          <p:cNvSpPr/>
          <p:nvPr/>
        </p:nvSpPr>
        <p:spPr>
          <a:xfrm>
            <a:off x="9564480" y="4343400"/>
            <a:ext cx="201132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50" strike="noStrike" u="none">
                <a:solidFill>
                  <a:srgbClr val="ffffff"/>
                </a:solidFill>
                <a:effectLst/>
                <a:uFillTx/>
                <a:latin typeface="Calibri"/>
                <a:ea typeface="Calibri"/>
              </a:rPr>
              <a:t>Operations</a:t>
            </a:r>
            <a:endParaRPr b="0" lang="en-US" sz="1250" strike="noStrike" u="none">
              <a:solidFill>
                <a:srgbClr val="ffffff"/>
              </a:solidFill>
              <a:effectLst/>
              <a:uFillTx/>
              <a:latin typeface="Arial"/>
            </a:endParaRPr>
          </a:p>
        </p:txBody>
      </p:sp>
      <p:sp>
        <p:nvSpPr>
          <p:cNvPr id="140" name="Text 37"/>
          <p:cNvSpPr/>
          <p:nvPr/>
        </p:nvSpPr>
        <p:spPr>
          <a:xfrm>
            <a:off x="640080" y="5349240"/>
            <a:ext cx="1088100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400" strike="noStrike" u="none">
                <a:solidFill>
                  <a:srgbClr val="6ec1e4"/>
                </a:solidFill>
                <a:effectLst/>
                <a:uFillTx/>
                <a:latin typeface="Cambria"/>
                <a:ea typeface="Cambria"/>
              </a:rPr>
              <a:t>Policy and approvals are built into the journey, not bolted on after booking.</a:t>
            </a:r>
            <a:endParaRPr b="0" lang="en-US" sz="1400" strike="noStrike" u="none">
              <a:solidFill>
                <a:srgbClr val="ffffff"/>
              </a:solidFill>
              <a:effectLst/>
              <a:uFillTx/>
              <a:latin typeface="Arial"/>
            </a:endParaRPr>
          </a:p>
        </p:txBody>
      </p:sp>
      <p:sp>
        <p:nvSpPr>
          <p:cNvPr id="141" name="Text 38"/>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142"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SHOPPING</a:t>
            </a:r>
            <a:endParaRPr b="0" lang="en-US" sz="1100" strike="noStrike" u="none">
              <a:solidFill>
                <a:srgbClr val="ffffff"/>
              </a:solidFill>
              <a:effectLst/>
              <a:uFillTx/>
              <a:latin typeface="Arial"/>
            </a:endParaRPr>
          </a:p>
        </p:txBody>
      </p:sp>
      <p:sp>
        <p:nvSpPr>
          <p:cNvPr id="143"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Air, hotel and car — with the offer kept intact</a:t>
            </a:r>
            <a:endParaRPr b="0" lang="en-US" sz="3400" strike="noStrike" u="none">
              <a:solidFill>
                <a:srgbClr val="ffffff"/>
              </a:solidFill>
              <a:effectLst/>
              <a:uFillTx/>
              <a:latin typeface="Arial"/>
            </a:endParaRPr>
          </a:p>
        </p:txBody>
      </p:sp>
      <p:sp>
        <p:nvSpPr>
          <p:cNvPr id="144" name="Text 2"/>
          <p:cNvSpPr/>
          <p:nvPr/>
        </p:nvSpPr>
        <p:spPr>
          <a:xfrm>
            <a:off x="640080" y="1463040"/>
            <a:ext cx="10332360" cy="639720"/>
          </a:xfrm>
          <a:prstGeom prst="rect">
            <a:avLst/>
          </a:prstGeom>
          <a:noFill/>
          <a:ln w="0">
            <a:noFill/>
          </a:ln>
        </p:spPr>
        <p:style>
          <a:lnRef idx="0"/>
          <a:fillRef idx="0"/>
          <a:effectRef idx="0"/>
          <a:fontRef idx="minor"/>
        </p:style>
        <p:txBody>
          <a:bodyPr lIns="0" rIns="0" tIns="0" bIns="0" anchor="ctr">
            <a:noAutofit/>
          </a:bodyPr>
          <a:p>
            <a:pPr defTabSz="914400">
              <a:lnSpc>
                <a:spcPts val="2200"/>
              </a:lnSpc>
              <a:tabLst>
                <a:tab algn="l" pos="0"/>
              </a:tabLst>
            </a:pPr>
            <a:r>
              <a:rPr b="0" lang="en-US" sz="1500" strike="noStrike" u="none">
                <a:solidFill>
                  <a:srgbClr val="a9becd"/>
                </a:solidFill>
                <a:effectLst/>
                <a:uFillTx/>
                <a:latin typeface="Calibri"/>
                <a:ea typeface="Calibri"/>
              </a:rPr>
              <a:t>What the traveller selects is exactly what gets booked: supplier, price and conditions stay attached from search to confirmation.</a:t>
            </a:r>
            <a:endParaRPr b="0" lang="en-US" sz="1500" strike="noStrike" u="none">
              <a:solidFill>
                <a:srgbClr val="ffffff"/>
              </a:solidFill>
              <a:effectLst/>
              <a:uFillTx/>
              <a:latin typeface="Arial"/>
            </a:endParaRPr>
          </a:p>
        </p:txBody>
      </p:sp>
      <p:sp>
        <p:nvSpPr>
          <p:cNvPr id="145" name="Shape 3"/>
          <p:cNvSpPr/>
          <p:nvPr/>
        </p:nvSpPr>
        <p:spPr>
          <a:xfrm>
            <a:off x="640080" y="2514600"/>
            <a:ext cx="3443760" cy="2925720"/>
          </a:xfrm>
          <a:prstGeom prst="roundRect">
            <a:avLst>
              <a:gd name="adj" fmla="val 25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46" name="Text 4"/>
          <p:cNvSpPr/>
          <p:nvPr/>
        </p:nvSpPr>
        <p:spPr>
          <a:xfrm>
            <a:off x="868680" y="271584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Flights</a:t>
            </a:r>
            <a:endParaRPr b="0" lang="en-US" sz="1350" strike="noStrike" u="none">
              <a:solidFill>
                <a:srgbClr val="ffffff"/>
              </a:solidFill>
              <a:effectLst/>
              <a:uFillTx/>
              <a:latin typeface="Arial"/>
            </a:endParaRPr>
          </a:p>
        </p:txBody>
      </p:sp>
      <p:sp>
        <p:nvSpPr>
          <p:cNvPr id="147" name="Text 5"/>
          <p:cNvSpPr/>
          <p:nvPr/>
        </p:nvSpPr>
        <p:spPr>
          <a:xfrm>
            <a:off x="868680" y="3081600"/>
            <a:ext cx="2986560" cy="21942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50" strike="noStrike" u="none">
                <a:solidFill>
                  <a:srgbClr val="a9becd"/>
                </a:solidFill>
                <a:effectLst/>
                <a:uFillTx/>
                <a:latin typeface="Calibri"/>
                <a:ea typeface="Calibri"/>
              </a:rPr>
              <a:t>Supplier-filed branded fares side by side, with baggage, change and refund terms shown as the airline files them. The price is revalidated before purchase, and any material change is shown to the traveller.</a:t>
            </a:r>
            <a:endParaRPr b="0" lang="en-US" sz="1150" strike="noStrike" u="none">
              <a:solidFill>
                <a:srgbClr val="ffffff"/>
              </a:solidFill>
              <a:effectLst/>
              <a:uFillTx/>
              <a:latin typeface="Arial"/>
            </a:endParaRPr>
          </a:p>
        </p:txBody>
      </p:sp>
      <p:sp>
        <p:nvSpPr>
          <p:cNvPr id="148" name="Shape 6"/>
          <p:cNvSpPr/>
          <p:nvPr/>
        </p:nvSpPr>
        <p:spPr>
          <a:xfrm>
            <a:off x="4358520" y="2514600"/>
            <a:ext cx="3443760" cy="2925720"/>
          </a:xfrm>
          <a:prstGeom prst="roundRect">
            <a:avLst>
              <a:gd name="adj" fmla="val 25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49" name="Text 7"/>
          <p:cNvSpPr/>
          <p:nvPr/>
        </p:nvSpPr>
        <p:spPr>
          <a:xfrm>
            <a:off x="4587120" y="271584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Hotels</a:t>
            </a:r>
            <a:endParaRPr b="0" lang="en-US" sz="1350" strike="noStrike" u="none">
              <a:solidFill>
                <a:srgbClr val="ffffff"/>
              </a:solidFill>
              <a:effectLst/>
              <a:uFillTx/>
              <a:latin typeface="Arial"/>
            </a:endParaRPr>
          </a:p>
        </p:txBody>
      </p:sp>
      <p:sp>
        <p:nvSpPr>
          <p:cNvPr id="150" name="Text 8"/>
          <p:cNvSpPr/>
          <p:nvPr/>
        </p:nvSpPr>
        <p:spPr>
          <a:xfrm>
            <a:off x="4587120" y="3081600"/>
            <a:ext cx="2986560" cy="21942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50" strike="noStrike" u="none">
                <a:solidFill>
                  <a:srgbClr val="a9becd"/>
                </a:solidFill>
                <a:effectLst/>
                <a:uFillTx/>
                <a:latin typeface="Calibri"/>
                <a:ea typeface="Calibri"/>
              </a:rPr>
              <a:t>Visual discovery with maps, filters, amenities and reviews. Room-level choice keeps supplier descriptions, images and conditions, then books the live rate.</a:t>
            </a:r>
            <a:endParaRPr b="0" lang="en-US" sz="1150" strike="noStrike" u="none">
              <a:solidFill>
                <a:srgbClr val="ffffff"/>
              </a:solidFill>
              <a:effectLst/>
              <a:uFillTx/>
              <a:latin typeface="Arial"/>
            </a:endParaRPr>
          </a:p>
        </p:txBody>
      </p:sp>
      <p:sp>
        <p:nvSpPr>
          <p:cNvPr id="151" name="Shape 9"/>
          <p:cNvSpPr/>
          <p:nvPr/>
        </p:nvSpPr>
        <p:spPr>
          <a:xfrm>
            <a:off x="8077320" y="2514600"/>
            <a:ext cx="3443760" cy="2925720"/>
          </a:xfrm>
          <a:prstGeom prst="roundRect">
            <a:avLst>
              <a:gd name="adj" fmla="val 25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52" name="Text 10"/>
          <p:cNvSpPr/>
          <p:nvPr/>
        </p:nvSpPr>
        <p:spPr>
          <a:xfrm>
            <a:off x="8305920" y="271584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Cars</a:t>
            </a:r>
            <a:endParaRPr b="0" lang="en-US" sz="1350" strike="noStrike" u="none">
              <a:solidFill>
                <a:srgbClr val="ffffff"/>
              </a:solidFill>
              <a:effectLst/>
              <a:uFillTx/>
              <a:latin typeface="Arial"/>
            </a:endParaRPr>
          </a:p>
        </p:txBody>
      </p:sp>
      <p:sp>
        <p:nvSpPr>
          <p:cNvPr id="153" name="Text 11"/>
          <p:cNvSpPr/>
          <p:nvPr/>
        </p:nvSpPr>
        <p:spPr>
          <a:xfrm>
            <a:off x="8305920" y="3081600"/>
            <a:ext cx="2986560" cy="21942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50" strike="noStrike" u="none">
                <a:solidFill>
                  <a:srgbClr val="a9becd"/>
                </a:solidFill>
                <a:effectLst/>
                <a:uFillTx/>
                <a:latin typeface="Calibri"/>
                <a:ea typeface="Calibri"/>
              </a:rPr>
              <a:t>Airport-specific rental search with clear vehicle options. Supplier outages are explained honestly rather than shown as "no cars available".</a:t>
            </a:r>
            <a:endParaRPr b="0" lang="en-US" sz="1150" strike="noStrike" u="none">
              <a:solidFill>
                <a:srgbClr val="ffffff"/>
              </a:solidFill>
              <a:effectLst/>
              <a:uFillTx/>
              <a:latin typeface="Arial"/>
            </a:endParaRPr>
          </a:p>
        </p:txBody>
      </p:sp>
      <p:sp>
        <p:nvSpPr>
          <p:cNvPr id="154" name="Text 12"/>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155"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POLICY ENGINE</a:t>
            </a:r>
            <a:endParaRPr b="0" lang="en-US" sz="1100" strike="noStrike" u="none">
              <a:solidFill>
                <a:srgbClr val="ffffff"/>
              </a:solidFill>
              <a:effectLst/>
              <a:uFillTx/>
              <a:latin typeface="Arial"/>
            </a:endParaRPr>
          </a:p>
        </p:txBody>
      </p:sp>
      <p:sp>
        <p:nvSpPr>
          <p:cNvPr id="156"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The most specific policy follows the traveller</a:t>
            </a:r>
            <a:endParaRPr b="0" lang="en-US" sz="3400" strike="noStrike" u="none">
              <a:solidFill>
                <a:srgbClr val="ffffff"/>
              </a:solidFill>
              <a:effectLst/>
              <a:uFillTx/>
              <a:latin typeface="Arial"/>
            </a:endParaRPr>
          </a:p>
        </p:txBody>
      </p:sp>
      <p:sp>
        <p:nvSpPr>
          <p:cNvPr id="157" name="Shape 2"/>
          <p:cNvSpPr/>
          <p:nvPr/>
        </p:nvSpPr>
        <p:spPr>
          <a:xfrm>
            <a:off x="640080" y="1828800"/>
            <a:ext cx="2514240" cy="1828440"/>
          </a:xfrm>
          <a:prstGeom prst="roundRect">
            <a:avLst>
              <a:gd name="adj" fmla="val 4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58" name="Text 3"/>
          <p:cNvSpPr/>
          <p:nvPr/>
        </p:nvSpPr>
        <p:spPr>
          <a:xfrm>
            <a:off x="868680" y="20300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1</a:t>
            </a:r>
            <a:endParaRPr b="0" lang="en-US" sz="1800" strike="noStrike" u="none">
              <a:solidFill>
                <a:srgbClr val="ffffff"/>
              </a:solidFill>
              <a:effectLst/>
              <a:uFillTx/>
              <a:latin typeface="Arial"/>
            </a:endParaRPr>
          </a:p>
        </p:txBody>
      </p:sp>
      <p:sp>
        <p:nvSpPr>
          <p:cNvPr id="159" name="Text 4"/>
          <p:cNvSpPr/>
          <p:nvPr/>
        </p:nvSpPr>
        <p:spPr>
          <a:xfrm>
            <a:off x="868680" y="2414160"/>
            <a:ext cx="205704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Corporation</a:t>
            </a:r>
            <a:endParaRPr b="0" lang="en-US" sz="1300" strike="noStrike" u="none">
              <a:solidFill>
                <a:srgbClr val="ffffff"/>
              </a:solidFill>
              <a:effectLst/>
              <a:uFillTx/>
              <a:latin typeface="Arial"/>
            </a:endParaRPr>
          </a:p>
        </p:txBody>
      </p:sp>
      <p:sp>
        <p:nvSpPr>
          <p:cNvPr id="160" name="Text 5"/>
          <p:cNvSpPr/>
          <p:nvPr/>
        </p:nvSpPr>
        <p:spPr>
          <a:xfrm>
            <a:off x="868680" y="2926080"/>
            <a:ext cx="2057040" cy="5666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Programme defaults</a:t>
            </a:r>
            <a:endParaRPr b="0" lang="en-US" sz="1050" strike="noStrike" u="none">
              <a:solidFill>
                <a:srgbClr val="ffffff"/>
              </a:solidFill>
              <a:effectLst/>
              <a:uFillTx/>
              <a:latin typeface="Arial"/>
            </a:endParaRPr>
          </a:p>
        </p:txBody>
      </p:sp>
      <p:sp>
        <p:nvSpPr>
          <p:cNvPr id="161" name="Text 6"/>
          <p:cNvSpPr/>
          <p:nvPr/>
        </p:nvSpPr>
        <p:spPr>
          <a:xfrm>
            <a:off x="3173040" y="256032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162" name="Shape 7"/>
          <p:cNvSpPr/>
          <p:nvPr/>
        </p:nvSpPr>
        <p:spPr>
          <a:xfrm>
            <a:off x="3429000" y="1828800"/>
            <a:ext cx="2514240" cy="1828440"/>
          </a:xfrm>
          <a:prstGeom prst="roundRect">
            <a:avLst>
              <a:gd name="adj" fmla="val 4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63" name="Text 8"/>
          <p:cNvSpPr/>
          <p:nvPr/>
        </p:nvSpPr>
        <p:spPr>
          <a:xfrm>
            <a:off x="3657600" y="20300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2</a:t>
            </a:r>
            <a:endParaRPr b="0" lang="en-US" sz="1800" strike="noStrike" u="none">
              <a:solidFill>
                <a:srgbClr val="ffffff"/>
              </a:solidFill>
              <a:effectLst/>
              <a:uFillTx/>
              <a:latin typeface="Arial"/>
            </a:endParaRPr>
          </a:p>
        </p:txBody>
      </p:sp>
      <p:sp>
        <p:nvSpPr>
          <p:cNvPr id="164" name="Text 9"/>
          <p:cNvSpPr/>
          <p:nvPr/>
        </p:nvSpPr>
        <p:spPr>
          <a:xfrm>
            <a:off x="3657600" y="2414160"/>
            <a:ext cx="205704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Division</a:t>
            </a:r>
            <a:endParaRPr b="0" lang="en-US" sz="1300" strike="noStrike" u="none">
              <a:solidFill>
                <a:srgbClr val="ffffff"/>
              </a:solidFill>
              <a:effectLst/>
              <a:uFillTx/>
              <a:latin typeface="Arial"/>
            </a:endParaRPr>
          </a:p>
        </p:txBody>
      </p:sp>
      <p:sp>
        <p:nvSpPr>
          <p:cNvPr id="165" name="Text 10"/>
          <p:cNvSpPr/>
          <p:nvPr/>
        </p:nvSpPr>
        <p:spPr>
          <a:xfrm>
            <a:off x="3657600" y="2926080"/>
            <a:ext cx="2057040" cy="5666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Business-unit controls</a:t>
            </a:r>
            <a:endParaRPr b="0" lang="en-US" sz="1050" strike="noStrike" u="none">
              <a:solidFill>
                <a:srgbClr val="ffffff"/>
              </a:solidFill>
              <a:effectLst/>
              <a:uFillTx/>
              <a:latin typeface="Arial"/>
            </a:endParaRPr>
          </a:p>
        </p:txBody>
      </p:sp>
      <p:sp>
        <p:nvSpPr>
          <p:cNvPr id="166" name="Text 11"/>
          <p:cNvSpPr/>
          <p:nvPr/>
        </p:nvSpPr>
        <p:spPr>
          <a:xfrm>
            <a:off x="5961960" y="256032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167" name="Shape 12"/>
          <p:cNvSpPr/>
          <p:nvPr/>
        </p:nvSpPr>
        <p:spPr>
          <a:xfrm>
            <a:off x="6217920" y="1828800"/>
            <a:ext cx="2514240" cy="1828440"/>
          </a:xfrm>
          <a:prstGeom prst="roundRect">
            <a:avLst>
              <a:gd name="adj" fmla="val 4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68" name="Text 13"/>
          <p:cNvSpPr/>
          <p:nvPr/>
        </p:nvSpPr>
        <p:spPr>
          <a:xfrm>
            <a:off x="6446520" y="20300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3</a:t>
            </a:r>
            <a:endParaRPr b="0" lang="en-US" sz="1800" strike="noStrike" u="none">
              <a:solidFill>
                <a:srgbClr val="ffffff"/>
              </a:solidFill>
              <a:effectLst/>
              <a:uFillTx/>
              <a:latin typeface="Arial"/>
            </a:endParaRPr>
          </a:p>
        </p:txBody>
      </p:sp>
      <p:sp>
        <p:nvSpPr>
          <p:cNvPr id="169" name="Text 14"/>
          <p:cNvSpPr/>
          <p:nvPr/>
        </p:nvSpPr>
        <p:spPr>
          <a:xfrm>
            <a:off x="6446520" y="2414160"/>
            <a:ext cx="205704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Cost centre</a:t>
            </a:r>
            <a:endParaRPr b="0" lang="en-US" sz="1300" strike="noStrike" u="none">
              <a:solidFill>
                <a:srgbClr val="ffffff"/>
              </a:solidFill>
              <a:effectLst/>
              <a:uFillTx/>
              <a:latin typeface="Arial"/>
            </a:endParaRPr>
          </a:p>
        </p:txBody>
      </p:sp>
      <p:sp>
        <p:nvSpPr>
          <p:cNvPr id="170" name="Text 15"/>
          <p:cNvSpPr/>
          <p:nvPr/>
        </p:nvSpPr>
        <p:spPr>
          <a:xfrm>
            <a:off x="6446520" y="2926080"/>
            <a:ext cx="2057040" cy="5666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Budget-specific limits</a:t>
            </a:r>
            <a:endParaRPr b="0" lang="en-US" sz="1050" strike="noStrike" u="none">
              <a:solidFill>
                <a:srgbClr val="ffffff"/>
              </a:solidFill>
              <a:effectLst/>
              <a:uFillTx/>
              <a:latin typeface="Arial"/>
            </a:endParaRPr>
          </a:p>
        </p:txBody>
      </p:sp>
      <p:sp>
        <p:nvSpPr>
          <p:cNvPr id="171" name="Text 16"/>
          <p:cNvSpPr/>
          <p:nvPr/>
        </p:nvSpPr>
        <p:spPr>
          <a:xfrm>
            <a:off x="8750880" y="256032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172" name="Shape 17"/>
          <p:cNvSpPr/>
          <p:nvPr/>
        </p:nvSpPr>
        <p:spPr>
          <a:xfrm>
            <a:off x="9006840" y="1828800"/>
            <a:ext cx="2514240" cy="1828440"/>
          </a:xfrm>
          <a:prstGeom prst="roundRect">
            <a:avLst>
              <a:gd name="adj" fmla="val 4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73" name="Text 18"/>
          <p:cNvSpPr/>
          <p:nvPr/>
        </p:nvSpPr>
        <p:spPr>
          <a:xfrm>
            <a:off x="9235440" y="20300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4</a:t>
            </a:r>
            <a:endParaRPr b="0" lang="en-US" sz="1800" strike="noStrike" u="none">
              <a:solidFill>
                <a:srgbClr val="ffffff"/>
              </a:solidFill>
              <a:effectLst/>
              <a:uFillTx/>
              <a:latin typeface="Arial"/>
            </a:endParaRPr>
          </a:p>
        </p:txBody>
      </p:sp>
      <p:sp>
        <p:nvSpPr>
          <p:cNvPr id="174" name="Text 19"/>
          <p:cNvSpPr/>
          <p:nvPr/>
        </p:nvSpPr>
        <p:spPr>
          <a:xfrm>
            <a:off x="9235440" y="2414160"/>
            <a:ext cx="205704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Individual</a:t>
            </a:r>
            <a:endParaRPr b="0" lang="en-US" sz="1300" strike="noStrike" u="none">
              <a:solidFill>
                <a:srgbClr val="ffffff"/>
              </a:solidFill>
              <a:effectLst/>
              <a:uFillTx/>
              <a:latin typeface="Arial"/>
            </a:endParaRPr>
          </a:p>
        </p:txBody>
      </p:sp>
      <p:sp>
        <p:nvSpPr>
          <p:cNvPr id="175" name="Text 20"/>
          <p:cNvSpPr/>
          <p:nvPr/>
        </p:nvSpPr>
        <p:spPr>
          <a:xfrm>
            <a:off x="9235440" y="2926080"/>
            <a:ext cx="2057040" cy="5666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Approved exceptions</a:t>
            </a:r>
            <a:endParaRPr b="0" lang="en-US" sz="1050" strike="noStrike" u="none">
              <a:solidFill>
                <a:srgbClr val="ffffff"/>
              </a:solidFill>
              <a:effectLst/>
              <a:uFillTx/>
              <a:latin typeface="Arial"/>
            </a:endParaRPr>
          </a:p>
        </p:txBody>
      </p:sp>
      <p:sp>
        <p:nvSpPr>
          <p:cNvPr id="176" name="Text 21"/>
          <p:cNvSpPr/>
          <p:nvPr/>
        </p:nvSpPr>
        <p:spPr>
          <a:xfrm>
            <a:off x="640080" y="4114800"/>
            <a:ext cx="1088100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400" strike="noStrike" u="none">
                <a:solidFill>
                  <a:srgbClr val="6ec1e4"/>
                </a:solidFill>
                <a:effectLst/>
                <a:uFillTx/>
                <a:latin typeface="Cambria"/>
                <a:ea typeface="Cambria"/>
              </a:rPr>
              <a:t>The individual always wins. Enterprise complexity is resolved by the platform, not left for travellers to interpret.</a:t>
            </a:r>
            <a:endParaRPr b="0" lang="en-US" sz="1400" strike="noStrike" u="none">
              <a:solidFill>
                <a:srgbClr val="ffffff"/>
              </a:solidFill>
              <a:effectLst/>
              <a:uFillTx/>
              <a:latin typeface="Arial"/>
            </a:endParaRPr>
          </a:p>
        </p:txBody>
      </p:sp>
      <p:sp>
        <p:nvSpPr>
          <p:cNvPr id="177" name="Text 22"/>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178"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APPROVAL WORKFLOW</a:t>
            </a:r>
            <a:endParaRPr b="0" lang="en-US" sz="1100" strike="noStrike" u="none">
              <a:solidFill>
                <a:srgbClr val="ffffff"/>
              </a:solidFill>
              <a:effectLst/>
              <a:uFillTx/>
              <a:latin typeface="Arial"/>
            </a:endParaRPr>
          </a:p>
        </p:txBody>
      </p:sp>
      <p:sp>
        <p:nvSpPr>
          <p:cNvPr id="179"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Exceptions reach the right approver, with context</a:t>
            </a:r>
            <a:endParaRPr b="0" lang="en-US" sz="3400" strike="noStrike" u="none">
              <a:solidFill>
                <a:srgbClr val="ffffff"/>
              </a:solidFill>
              <a:effectLst/>
              <a:uFillTx/>
              <a:latin typeface="Arial"/>
            </a:endParaRPr>
          </a:p>
        </p:txBody>
      </p:sp>
      <p:sp>
        <p:nvSpPr>
          <p:cNvPr id="180" name="Shape 2"/>
          <p:cNvSpPr/>
          <p:nvPr/>
        </p:nvSpPr>
        <p:spPr>
          <a:xfrm>
            <a:off x="640080" y="1828800"/>
            <a:ext cx="2514240" cy="2194200"/>
          </a:xfrm>
          <a:prstGeom prst="roundRect">
            <a:avLst>
              <a:gd name="adj" fmla="val 333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81" name="Text 3"/>
          <p:cNvSpPr/>
          <p:nvPr/>
        </p:nvSpPr>
        <p:spPr>
          <a:xfrm>
            <a:off x="868680" y="20300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1</a:t>
            </a:r>
            <a:endParaRPr b="0" lang="en-US" sz="1800" strike="noStrike" u="none">
              <a:solidFill>
                <a:srgbClr val="ffffff"/>
              </a:solidFill>
              <a:effectLst/>
              <a:uFillTx/>
              <a:latin typeface="Arial"/>
            </a:endParaRPr>
          </a:p>
        </p:txBody>
      </p:sp>
      <p:sp>
        <p:nvSpPr>
          <p:cNvPr id="182" name="Text 4"/>
          <p:cNvSpPr/>
          <p:nvPr/>
        </p:nvSpPr>
        <p:spPr>
          <a:xfrm>
            <a:off x="868680" y="2414160"/>
            <a:ext cx="205704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Detect</a:t>
            </a:r>
            <a:endParaRPr b="0" lang="en-US" sz="1300" strike="noStrike" u="none">
              <a:solidFill>
                <a:srgbClr val="ffffff"/>
              </a:solidFill>
              <a:effectLst/>
              <a:uFillTx/>
              <a:latin typeface="Arial"/>
            </a:endParaRPr>
          </a:p>
        </p:txBody>
      </p:sp>
      <p:sp>
        <p:nvSpPr>
          <p:cNvPr id="183" name="Text 5"/>
          <p:cNvSpPr/>
          <p:nvPr/>
        </p:nvSpPr>
        <p:spPr>
          <a:xfrm>
            <a:off x="868680" y="2926080"/>
            <a:ext cx="2057040" cy="9324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The live product is checked against the traveller’s effective policy.</a:t>
            </a:r>
            <a:endParaRPr b="0" lang="en-US" sz="1050" strike="noStrike" u="none">
              <a:solidFill>
                <a:srgbClr val="ffffff"/>
              </a:solidFill>
              <a:effectLst/>
              <a:uFillTx/>
              <a:latin typeface="Arial"/>
            </a:endParaRPr>
          </a:p>
        </p:txBody>
      </p:sp>
      <p:sp>
        <p:nvSpPr>
          <p:cNvPr id="184" name="Text 6"/>
          <p:cNvSpPr/>
          <p:nvPr/>
        </p:nvSpPr>
        <p:spPr>
          <a:xfrm>
            <a:off x="3173040" y="274320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185" name="Shape 7"/>
          <p:cNvSpPr/>
          <p:nvPr/>
        </p:nvSpPr>
        <p:spPr>
          <a:xfrm>
            <a:off x="3429000" y="1828800"/>
            <a:ext cx="2514240" cy="2194200"/>
          </a:xfrm>
          <a:prstGeom prst="roundRect">
            <a:avLst>
              <a:gd name="adj" fmla="val 333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86" name="Text 8"/>
          <p:cNvSpPr/>
          <p:nvPr/>
        </p:nvSpPr>
        <p:spPr>
          <a:xfrm>
            <a:off x="3657600" y="20300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2</a:t>
            </a:r>
            <a:endParaRPr b="0" lang="en-US" sz="1800" strike="noStrike" u="none">
              <a:solidFill>
                <a:srgbClr val="ffffff"/>
              </a:solidFill>
              <a:effectLst/>
              <a:uFillTx/>
              <a:latin typeface="Arial"/>
            </a:endParaRPr>
          </a:p>
        </p:txBody>
      </p:sp>
      <p:sp>
        <p:nvSpPr>
          <p:cNvPr id="187" name="Text 9"/>
          <p:cNvSpPr/>
          <p:nvPr/>
        </p:nvSpPr>
        <p:spPr>
          <a:xfrm>
            <a:off x="3657600" y="2414160"/>
            <a:ext cx="205704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Route</a:t>
            </a:r>
            <a:endParaRPr b="0" lang="en-US" sz="1300" strike="noStrike" u="none">
              <a:solidFill>
                <a:srgbClr val="ffffff"/>
              </a:solidFill>
              <a:effectLst/>
              <a:uFillTx/>
              <a:latin typeface="Arial"/>
            </a:endParaRPr>
          </a:p>
        </p:txBody>
      </p:sp>
      <p:sp>
        <p:nvSpPr>
          <p:cNvPr id="188" name="Text 10"/>
          <p:cNvSpPr/>
          <p:nvPr/>
        </p:nvSpPr>
        <p:spPr>
          <a:xfrm>
            <a:off x="3657600" y="2926080"/>
            <a:ext cx="2057040" cy="9324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The right approver is found from organisational and traveller context.</a:t>
            </a:r>
            <a:endParaRPr b="0" lang="en-US" sz="1050" strike="noStrike" u="none">
              <a:solidFill>
                <a:srgbClr val="ffffff"/>
              </a:solidFill>
              <a:effectLst/>
              <a:uFillTx/>
              <a:latin typeface="Arial"/>
            </a:endParaRPr>
          </a:p>
        </p:txBody>
      </p:sp>
      <p:sp>
        <p:nvSpPr>
          <p:cNvPr id="189" name="Text 11"/>
          <p:cNvSpPr/>
          <p:nvPr/>
        </p:nvSpPr>
        <p:spPr>
          <a:xfrm>
            <a:off x="5961960" y="274320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190" name="Shape 12"/>
          <p:cNvSpPr/>
          <p:nvPr/>
        </p:nvSpPr>
        <p:spPr>
          <a:xfrm>
            <a:off x="6217920" y="1828800"/>
            <a:ext cx="2514240" cy="2194200"/>
          </a:xfrm>
          <a:prstGeom prst="roundRect">
            <a:avLst>
              <a:gd name="adj" fmla="val 333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91" name="Text 13"/>
          <p:cNvSpPr/>
          <p:nvPr/>
        </p:nvSpPr>
        <p:spPr>
          <a:xfrm>
            <a:off x="6446520" y="20300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3</a:t>
            </a:r>
            <a:endParaRPr b="0" lang="en-US" sz="1800" strike="noStrike" u="none">
              <a:solidFill>
                <a:srgbClr val="ffffff"/>
              </a:solidFill>
              <a:effectLst/>
              <a:uFillTx/>
              <a:latin typeface="Arial"/>
            </a:endParaRPr>
          </a:p>
        </p:txBody>
      </p:sp>
      <p:sp>
        <p:nvSpPr>
          <p:cNvPr id="192" name="Text 14"/>
          <p:cNvSpPr/>
          <p:nvPr/>
        </p:nvSpPr>
        <p:spPr>
          <a:xfrm>
            <a:off x="6446520" y="2414160"/>
            <a:ext cx="205704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Decide</a:t>
            </a:r>
            <a:endParaRPr b="0" lang="en-US" sz="1300" strike="noStrike" u="none">
              <a:solidFill>
                <a:srgbClr val="ffffff"/>
              </a:solidFill>
              <a:effectLst/>
              <a:uFillTx/>
              <a:latin typeface="Arial"/>
            </a:endParaRPr>
          </a:p>
        </p:txBody>
      </p:sp>
      <p:sp>
        <p:nvSpPr>
          <p:cNvPr id="193" name="Text 15"/>
          <p:cNvSpPr/>
          <p:nvPr/>
        </p:nvSpPr>
        <p:spPr>
          <a:xfrm>
            <a:off x="6446520" y="2926080"/>
            <a:ext cx="2057040" cy="9324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Itinerary, price, policy reason, requester and deadline, in one view.</a:t>
            </a:r>
            <a:endParaRPr b="0" lang="en-US" sz="1050" strike="noStrike" u="none">
              <a:solidFill>
                <a:srgbClr val="ffffff"/>
              </a:solidFill>
              <a:effectLst/>
              <a:uFillTx/>
              <a:latin typeface="Arial"/>
            </a:endParaRPr>
          </a:p>
        </p:txBody>
      </p:sp>
      <p:sp>
        <p:nvSpPr>
          <p:cNvPr id="194" name="Text 16"/>
          <p:cNvSpPr/>
          <p:nvPr/>
        </p:nvSpPr>
        <p:spPr>
          <a:xfrm>
            <a:off x="8750880" y="274320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195" name="Shape 17"/>
          <p:cNvSpPr/>
          <p:nvPr/>
        </p:nvSpPr>
        <p:spPr>
          <a:xfrm>
            <a:off x="9006840" y="1828800"/>
            <a:ext cx="2514240" cy="2194200"/>
          </a:xfrm>
          <a:prstGeom prst="roundRect">
            <a:avLst>
              <a:gd name="adj" fmla="val 333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96" name="Text 18"/>
          <p:cNvSpPr/>
          <p:nvPr/>
        </p:nvSpPr>
        <p:spPr>
          <a:xfrm>
            <a:off x="9235440" y="20300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4</a:t>
            </a:r>
            <a:endParaRPr b="0" lang="en-US" sz="1800" strike="noStrike" u="none">
              <a:solidFill>
                <a:srgbClr val="ffffff"/>
              </a:solidFill>
              <a:effectLst/>
              <a:uFillTx/>
              <a:latin typeface="Arial"/>
            </a:endParaRPr>
          </a:p>
        </p:txBody>
      </p:sp>
      <p:sp>
        <p:nvSpPr>
          <p:cNvPr id="197" name="Text 19"/>
          <p:cNvSpPr/>
          <p:nvPr/>
        </p:nvSpPr>
        <p:spPr>
          <a:xfrm>
            <a:off x="9235440" y="2414160"/>
            <a:ext cx="205704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Close</a:t>
            </a:r>
            <a:endParaRPr b="0" lang="en-US" sz="1300" strike="noStrike" u="none">
              <a:solidFill>
                <a:srgbClr val="ffffff"/>
              </a:solidFill>
              <a:effectLst/>
              <a:uFillTx/>
              <a:latin typeface="Arial"/>
            </a:endParaRPr>
          </a:p>
        </p:txBody>
      </p:sp>
      <p:sp>
        <p:nvSpPr>
          <p:cNvPr id="198" name="Text 20"/>
          <p:cNvSpPr/>
          <p:nvPr/>
        </p:nvSpPr>
        <p:spPr>
          <a:xfrm>
            <a:off x="9235440" y="2926080"/>
            <a:ext cx="2057040" cy="9324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The decision is recorded and the traveller notified.</a:t>
            </a:r>
            <a:endParaRPr b="0" lang="en-US" sz="1050" strike="noStrike" u="none">
              <a:solidFill>
                <a:srgbClr val="ffffff"/>
              </a:solidFill>
              <a:effectLst/>
              <a:uFillTx/>
              <a:latin typeface="Arial"/>
            </a:endParaRPr>
          </a:p>
        </p:txBody>
      </p:sp>
      <p:sp>
        <p:nvSpPr>
          <p:cNvPr id="199" name="Text 21"/>
          <p:cNvSpPr/>
          <p:nvPr/>
        </p:nvSpPr>
        <p:spPr>
          <a:xfrm>
            <a:off x="640080" y="4434840"/>
            <a:ext cx="1088100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400" strike="noStrike" u="none">
                <a:solidFill>
                  <a:srgbClr val="6ec1e4"/>
                </a:solidFill>
                <a:effectLst/>
                <a:uFillTx/>
                <a:latin typeface="Cambria"/>
                <a:ea typeface="Cambria"/>
              </a:rPr>
              <a:t>Every decision leaves an audit trail: exception, approver, outcome and time.</a:t>
            </a:r>
            <a:endParaRPr b="0" lang="en-US" sz="1400" strike="noStrike" u="none">
              <a:solidFill>
                <a:srgbClr val="ffffff"/>
              </a:solidFill>
              <a:effectLst/>
              <a:uFillTx/>
              <a:latin typeface="Arial"/>
            </a:endParaRPr>
          </a:p>
        </p:txBody>
      </p:sp>
      <p:sp>
        <p:nvSpPr>
          <p:cNvPr id="200" name="Text 22"/>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201"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AFTER BOOKING</a:t>
            </a:r>
            <a:endParaRPr b="0" lang="en-US" sz="1100" strike="noStrike" u="none">
              <a:solidFill>
                <a:srgbClr val="ffffff"/>
              </a:solidFill>
              <a:effectLst/>
              <a:uFillTx/>
              <a:latin typeface="Arial"/>
            </a:endParaRPr>
          </a:p>
        </p:txBody>
      </p:sp>
      <p:sp>
        <p:nvSpPr>
          <p:cNvPr id="202"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One durable trip record for the whole lifecycle</a:t>
            </a:r>
            <a:endParaRPr b="0" lang="en-US" sz="3400" strike="noStrike" u="none">
              <a:solidFill>
                <a:srgbClr val="ffffff"/>
              </a:solidFill>
              <a:effectLst/>
              <a:uFillTx/>
              <a:latin typeface="Arial"/>
            </a:endParaRPr>
          </a:p>
        </p:txBody>
      </p:sp>
      <p:sp>
        <p:nvSpPr>
          <p:cNvPr id="203" name="Shape 2"/>
          <p:cNvSpPr/>
          <p:nvPr/>
        </p:nvSpPr>
        <p:spPr>
          <a:xfrm>
            <a:off x="640080" y="1828800"/>
            <a:ext cx="2514240" cy="1645560"/>
          </a:xfrm>
          <a:prstGeom prst="roundRect">
            <a:avLst>
              <a:gd name="adj" fmla="val 4444"/>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04" name="Text 3"/>
          <p:cNvSpPr/>
          <p:nvPr/>
        </p:nvSpPr>
        <p:spPr>
          <a:xfrm>
            <a:off x="868680" y="2030040"/>
            <a:ext cx="205704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Confirm</a:t>
            </a:r>
            <a:endParaRPr b="0" lang="en-US" sz="1350" strike="noStrike" u="none">
              <a:solidFill>
                <a:srgbClr val="ffffff"/>
              </a:solidFill>
              <a:effectLst/>
              <a:uFillTx/>
              <a:latin typeface="Arial"/>
            </a:endParaRPr>
          </a:p>
        </p:txBody>
      </p:sp>
      <p:sp>
        <p:nvSpPr>
          <p:cNvPr id="205" name="Text 4"/>
          <p:cNvSpPr/>
          <p:nvPr/>
        </p:nvSpPr>
        <p:spPr>
          <a:xfrm>
            <a:off x="868680" y="2395800"/>
            <a:ext cx="2057040" cy="9140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Supplier record and itinerary, stored together.</a:t>
            </a:r>
            <a:endParaRPr b="0" lang="en-US" sz="1100" strike="noStrike" u="none">
              <a:solidFill>
                <a:srgbClr val="ffffff"/>
              </a:solidFill>
              <a:effectLst/>
              <a:uFillTx/>
              <a:latin typeface="Arial"/>
            </a:endParaRPr>
          </a:p>
        </p:txBody>
      </p:sp>
      <p:sp>
        <p:nvSpPr>
          <p:cNvPr id="206" name="Shape 5"/>
          <p:cNvSpPr/>
          <p:nvPr/>
        </p:nvSpPr>
        <p:spPr>
          <a:xfrm>
            <a:off x="3429000" y="1828800"/>
            <a:ext cx="2514240" cy="1645560"/>
          </a:xfrm>
          <a:prstGeom prst="roundRect">
            <a:avLst>
              <a:gd name="adj" fmla="val 4444"/>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07" name="Text 6"/>
          <p:cNvSpPr/>
          <p:nvPr/>
        </p:nvSpPr>
        <p:spPr>
          <a:xfrm>
            <a:off x="3657600" y="2030040"/>
            <a:ext cx="205704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Modify</a:t>
            </a:r>
            <a:endParaRPr b="0" lang="en-US" sz="1350" strike="noStrike" u="none">
              <a:solidFill>
                <a:srgbClr val="ffffff"/>
              </a:solidFill>
              <a:effectLst/>
              <a:uFillTx/>
              <a:latin typeface="Arial"/>
            </a:endParaRPr>
          </a:p>
        </p:txBody>
      </p:sp>
      <p:sp>
        <p:nvSpPr>
          <p:cNvPr id="208" name="Text 7"/>
          <p:cNvSpPr/>
          <p:nvPr/>
        </p:nvSpPr>
        <p:spPr>
          <a:xfrm>
            <a:off x="3657600" y="2395800"/>
            <a:ext cx="2057040" cy="9140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Before and after snapshots, with fees captured.</a:t>
            </a:r>
            <a:endParaRPr b="0" lang="en-US" sz="1100" strike="noStrike" u="none">
              <a:solidFill>
                <a:srgbClr val="ffffff"/>
              </a:solidFill>
              <a:effectLst/>
              <a:uFillTx/>
              <a:latin typeface="Arial"/>
            </a:endParaRPr>
          </a:p>
        </p:txBody>
      </p:sp>
      <p:sp>
        <p:nvSpPr>
          <p:cNvPr id="209" name="Shape 8"/>
          <p:cNvSpPr/>
          <p:nvPr/>
        </p:nvSpPr>
        <p:spPr>
          <a:xfrm>
            <a:off x="6217920" y="1828800"/>
            <a:ext cx="2514240" cy="1645560"/>
          </a:xfrm>
          <a:prstGeom prst="roundRect">
            <a:avLst>
              <a:gd name="adj" fmla="val 4444"/>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10" name="Text 9"/>
          <p:cNvSpPr/>
          <p:nvPr/>
        </p:nvSpPr>
        <p:spPr>
          <a:xfrm>
            <a:off x="6446520" y="2030040"/>
            <a:ext cx="205704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Cancel</a:t>
            </a:r>
            <a:endParaRPr b="0" lang="en-US" sz="1350" strike="noStrike" u="none">
              <a:solidFill>
                <a:srgbClr val="ffffff"/>
              </a:solidFill>
              <a:effectLst/>
              <a:uFillTx/>
              <a:latin typeface="Arial"/>
            </a:endParaRPr>
          </a:p>
        </p:txBody>
      </p:sp>
      <p:sp>
        <p:nvSpPr>
          <p:cNvPr id="211" name="Text 10"/>
          <p:cNvSpPr/>
          <p:nvPr/>
        </p:nvSpPr>
        <p:spPr>
          <a:xfrm>
            <a:off x="6446520" y="2395800"/>
            <a:ext cx="2057040" cy="9140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Status and refund history, fully audited.</a:t>
            </a:r>
            <a:endParaRPr b="0" lang="en-US" sz="1100" strike="noStrike" u="none">
              <a:solidFill>
                <a:srgbClr val="ffffff"/>
              </a:solidFill>
              <a:effectLst/>
              <a:uFillTx/>
              <a:latin typeface="Arial"/>
            </a:endParaRPr>
          </a:p>
        </p:txBody>
      </p:sp>
      <p:sp>
        <p:nvSpPr>
          <p:cNvPr id="212" name="Shape 11"/>
          <p:cNvSpPr/>
          <p:nvPr/>
        </p:nvSpPr>
        <p:spPr>
          <a:xfrm>
            <a:off x="9006840" y="1828800"/>
            <a:ext cx="2514240" cy="1645560"/>
          </a:xfrm>
          <a:prstGeom prst="roundRect">
            <a:avLst>
              <a:gd name="adj" fmla="val 4444"/>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13" name="Text 12"/>
          <p:cNvSpPr/>
          <p:nvPr/>
        </p:nvSpPr>
        <p:spPr>
          <a:xfrm>
            <a:off x="9235440" y="2030040"/>
            <a:ext cx="205704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Support</a:t>
            </a:r>
            <a:endParaRPr b="0" lang="en-US" sz="1350" strike="noStrike" u="none">
              <a:solidFill>
                <a:srgbClr val="ffffff"/>
              </a:solidFill>
              <a:effectLst/>
              <a:uFillTx/>
              <a:latin typeface="Arial"/>
            </a:endParaRPr>
          </a:p>
        </p:txBody>
      </p:sp>
      <p:sp>
        <p:nvSpPr>
          <p:cNvPr id="214" name="Text 13"/>
          <p:cNvSpPr/>
          <p:nvPr/>
        </p:nvSpPr>
        <p:spPr>
          <a:xfrm>
            <a:off x="9235440" y="2395800"/>
            <a:ext cx="2057040" cy="9140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Credits, alerts and messages tied to the trip.</a:t>
            </a:r>
            <a:endParaRPr b="0" lang="en-US" sz="1100" strike="noStrike" u="none">
              <a:solidFill>
                <a:srgbClr val="ffffff"/>
              </a:solidFill>
              <a:effectLst/>
              <a:uFillTx/>
              <a:latin typeface="Arial"/>
            </a:endParaRPr>
          </a:p>
        </p:txBody>
      </p:sp>
      <p:sp>
        <p:nvSpPr>
          <p:cNvPr id="215" name="Text 14"/>
          <p:cNvSpPr/>
          <p:nvPr/>
        </p:nvSpPr>
        <p:spPr>
          <a:xfrm>
            <a:off x="640080" y="3840480"/>
            <a:ext cx="1088100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400" strike="noStrike" u="none">
                <a:solidFill>
                  <a:srgbClr val="6ec1e4"/>
                </a:solidFill>
                <a:effectLst/>
                <a:uFillTx/>
                <a:latin typeface="Cambria"/>
                <a:ea typeface="Cambria"/>
              </a:rPr>
              <a:t>One itinerary becomes the service record for everyone who touches the trip.</a:t>
            </a:r>
            <a:endParaRPr b="0" lang="en-US" sz="1400" strike="noStrike" u="none">
              <a:solidFill>
                <a:srgbClr val="ffffff"/>
              </a:solidFill>
              <a:effectLst/>
              <a:uFillTx/>
              <a:latin typeface="Arial"/>
            </a:endParaRPr>
          </a:p>
        </p:txBody>
      </p:sp>
      <p:sp>
        <p:nvSpPr>
          <p:cNvPr id="216" name="Text 15"/>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217"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ENTERPRISE CONTROL</a:t>
            </a:r>
            <a:endParaRPr b="0" lang="en-US" sz="1100" strike="noStrike" u="none">
              <a:solidFill>
                <a:srgbClr val="ffffff"/>
              </a:solidFill>
              <a:effectLst/>
              <a:uFillTx/>
              <a:latin typeface="Arial"/>
            </a:endParaRPr>
          </a:p>
        </p:txBody>
      </p:sp>
      <p:sp>
        <p:nvSpPr>
          <p:cNvPr id="218"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One system for every corporate travel role</a:t>
            </a:r>
            <a:endParaRPr b="0" lang="en-US" sz="3400" strike="noStrike" u="none">
              <a:solidFill>
                <a:srgbClr val="ffffff"/>
              </a:solidFill>
              <a:effectLst/>
              <a:uFillTx/>
              <a:latin typeface="Arial"/>
            </a:endParaRPr>
          </a:p>
        </p:txBody>
      </p:sp>
      <p:sp>
        <p:nvSpPr>
          <p:cNvPr id="219" name="Shape 2"/>
          <p:cNvSpPr/>
          <p:nvPr/>
        </p:nvSpPr>
        <p:spPr>
          <a:xfrm>
            <a:off x="640080" y="1737360"/>
            <a:ext cx="3443760" cy="1599840"/>
          </a:xfrm>
          <a:prstGeom prst="roundRect">
            <a:avLst>
              <a:gd name="adj" fmla="val 457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20" name="Text 3"/>
          <p:cNvSpPr/>
          <p:nvPr/>
        </p:nvSpPr>
        <p:spPr>
          <a:xfrm>
            <a:off x="868680" y="193860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Travellers</a:t>
            </a:r>
            <a:endParaRPr b="0" lang="en-US" sz="1350" strike="noStrike" u="none">
              <a:solidFill>
                <a:srgbClr val="ffffff"/>
              </a:solidFill>
              <a:effectLst/>
              <a:uFillTx/>
              <a:latin typeface="Arial"/>
            </a:endParaRPr>
          </a:p>
        </p:txBody>
      </p:sp>
      <p:sp>
        <p:nvSpPr>
          <p:cNvPr id="221" name="Text 4"/>
          <p:cNvSpPr/>
          <p:nvPr/>
        </p:nvSpPr>
        <p:spPr>
          <a:xfrm>
            <a:off x="868680" y="2304360"/>
            <a:ext cx="2986560" cy="8683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Search, book, manage trips and maintain profiles.</a:t>
            </a:r>
            <a:endParaRPr b="0" lang="en-US" sz="1100" strike="noStrike" u="none">
              <a:solidFill>
                <a:srgbClr val="ffffff"/>
              </a:solidFill>
              <a:effectLst/>
              <a:uFillTx/>
              <a:latin typeface="Arial"/>
            </a:endParaRPr>
          </a:p>
        </p:txBody>
      </p:sp>
      <p:sp>
        <p:nvSpPr>
          <p:cNvPr id="222" name="Shape 5"/>
          <p:cNvSpPr/>
          <p:nvPr/>
        </p:nvSpPr>
        <p:spPr>
          <a:xfrm>
            <a:off x="4358520" y="1737360"/>
            <a:ext cx="3443760" cy="1599840"/>
          </a:xfrm>
          <a:prstGeom prst="roundRect">
            <a:avLst>
              <a:gd name="adj" fmla="val 457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23" name="Text 6"/>
          <p:cNvSpPr/>
          <p:nvPr/>
        </p:nvSpPr>
        <p:spPr>
          <a:xfrm>
            <a:off x="4587120" y="193860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Arrangers</a:t>
            </a:r>
            <a:endParaRPr b="0" lang="en-US" sz="1350" strike="noStrike" u="none">
              <a:solidFill>
                <a:srgbClr val="ffffff"/>
              </a:solidFill>
              <a:effectLst/>
              <a:uFillTx/>
              <a:latin typeface="Arial"/>
            </a:endParaRPr>
          </a:p>
        </p:txBody>
      </p:sp>
      <p:sp>
        <p:nvSpPr>
          <p:cNvPr id="224" name="Text 7"/>
          <p:cNvSpPr/>
          <p:nvPr/>
        </p:nvSpPr>
        <p:spPr>
          <a:xfrm>
            <a:off x="4587120" y="2304360"/>
            <a:ext cx="2986560" cy="8683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Book on behalf of others and manage exceptions.</a:t>
            </a:r>
            <a:endParaRPr b="0" lang="en-US" sz="1100" strike="noStrike" u="none">
              <a:solidFill>
                <a:srgbClr val="ffffff"/>
              </a:solidFill>
              <a:effectLst/>
              <a:uFillTx/>
              <a:latin typeface="Arial"/>
            </a:endParaRPr>
          </a:p>
        </p:txBody>
      </p:sp>
      <p:sp>
        <p:nvSpPr>
          <p:cNvPr id="225" name="Shape 8"/>
          <p:cNvSpPr/>
          <p:nvPr/>
        </p:nvSpPr>
        <p:spPr>
          <a:xfrm>
            <a:off x="8077320" y="1737360"/>
            <a:ext cx="3443760" cy="1599840"/>
          </a:xfrm>
          <a:prstGeom prst="roundRect">
            <a:avLst>
              <a:gd name="adj" fmla="val 457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26" name="Text 9"/>
          <p:cNvSpPr/>
          <p:nvPr/>
        </p:nvSpPr>
        <p:spPr>
          <a:xfrm>
            <a:off x="8305920" y="193860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Approvers</a:t>
            </a:r>
            <a:endParaRPr b="0" lang="en-US" sz="1350" strike="noStrike" u="none">
              <a:solidFill>
                <a:srgbClr val="ffffff"/>
              </a:solidFill>
              <a:effectLst/>
              <a:uFillTx/>
              <a:latin typeface="Arial"/>
            </a:endParaRPr>
          </a:p>
        </p:txBody>
      </p:sp>
      <p:sp>
        <p:nvSpPr>
          <p:cNvPr id="227" name="Text 10"/>
          <p:cNvSpPr/>
          <p:nvPr/>
        </p:nvSpPr>
        <p:spPr>
          <a:xfrm>
            <a:off x="8305920" y="2304360"/>
            <a:ext cx="2986560" cy="8683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Review exceptions with itinerary and deadline context.</a:t>
            </a:r>
            <a:endParaRPr b="0" lang="en-US" sz="1100" strike="noStrike" u="none">
              <a:solidFill>
                <a:srgbClr val="ffffff"/>
              </a:solidFill>
              <a:effectLst/>
              <a:uFillTx/>
              <a:latin typeface="Arial"/>
            </a:endParaRPr>
          </a:p>
        </p:txBody>
      </p:sp>
      <p:sp>
        <p:nvSpPr>
          <p:cNvPr id="228" name="Shape 11"/>
          <p:cNvSpPr/>
          <p:nvPr/>
        </p:nvSpPr>
        <p:spPr>
          <a:xfrm>
            <a:off x="640080" y="3611880"/>
            <a:ext cx="3443760" cy="1599840"/>
          </a:xfrm>
          <a:prstGeom prst="roundRect">
            <a:avLst>
              <a:gd name="adj" fmla="val 457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29" name="Text 12"/>
          <p:cNvSpPr/>
          <p:nvPr/>
        </p:nvSpPr>
        <p:spPr>
          <a:xfrm>
            <a:off x="868680" y="381312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Administrators</a:t>
            </a:r>
            <a:endParaRPr b="0" lang="en-US" sz="1350" strike="noStrike" u="none">
              <a:solidFill>
                <a:srgbClr val="ffffff"/>
              </a:solidFill>
              <a:effectLst/>
              <a:uFillTx/>
              <a:latin typeface="Arial"/>
            </a:endParaRPr>
          </a:p>
        </p:txBody>
      </p:sp>
      <p:sp>
        <p:nvSpPr>
          <p:cNvPr id="230" name="Text 13"/>
          <p:cNvSpPr/>
          <p:nvPr/>
        </p:nvSpPr>
        <p:spPr>
          <a:xfrm>
            <a:off x="868680" y="4178880"/>
            <a:ext cx="2986560" cy="8683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Configure companies, people, roles, policy and access.</a:t>
            </a:r>
            <a:endParaRPr b="0" lang="en-US" sz="1100" strike="noStrike" u="none">
              <a:solidFill>
                <a:srgbClr val="ffffff"/>
              </a:solidFill>
              <a:effectLst/>
              <a:uFillTx/>
              <a:latin typeface="Arial"/>
            </a:endParaRPr>
          </a:p>
        </p:txBody>
      </p:sp>
      <p:sp>
        <p:nvSpPr>
          <p:cNvPr id="231" name="Shape 14"/>
          <p:cNvSpPr/>
          <p:nvPr/>
        </p:nvSpPr>
        <p:spPr>
          <a:xfrm>
            <a:off x="4358520" y="3611880"/>
            <a:ext cx="3443760" cy="1599840"/>
          </a:xfrm>
          <a:prstGeom prst="roundRect">
            <a:avLst>
              <a:gd name="adj" fmla="val 457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32" name="Text 15"/>
          <p:cNvSpPr/>
          <p:nvPr/>
        </p:nvSpPr>
        <p:spPr>
          <a:xfrm>
            <a:off x="4587120" y="381312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Operations</a:t>
            </a:r>
            <a:endParaRPr b="0" lang="en-US" sz="1350" strike="noStrike" u="none">
              <a:solidFill>
                <a:srgbClr val="ffffff"/>
              </a:solidFill>
              <a:effectLst/>
              <a:uFillTx/>
              <a:latin typeface="Arial"/>
            </a:endParaRPr>
          </a:p>
        </p:txBody>
      </p:sp>
      <p:sp>
        <p:nvSpPr>
          <p:cNvPr id="233" name="Text 16"/>
          <p:cNvSpPr/>
          <p:nvPr/>
        </p:nvSpPr>
        <p:spPr>
          <a:xfrm>
            <a:off x="4587120" y="4178880"/>
            <a:ext cx="2986560" cy="8683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Monitor suppliers, risk, booking activity and service health.</a:t>
            </a:r>
            <a:endParaRPr b="0" lang="en-US" sz="1100" strike="noStrike" u="none">
              <a:solidFill>
                <a:srgbClr val="ffffff"/>
              </a:solidFill>
              <a:effectLst/>
              <a:uFillTx/>
              <a:latin typeface="Arial"/>
            </a:endParaRPr>
          </a:p>
        </p:txBody>
      </p:sp>
      <p:sp>
        <p:nvSpPr>
          <p:cNvPr id="234" name="Shape 17"/>
          <p:cNvSpPr/>
          <p:nvPr/>
        </p:nvSpPr>
        <p:spPr>
          <a:xfrm>
            <a:off x="8077320" y="3611880"/>
            <a:ext cx="3443760" cy="1599840"/>
          </a:xfrm>
          <a:prstGeom prst="roundRect">
            <a:avLst>
              <a:gd name="adj" fmla="val 457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35" name="Text 18"/>
          <p:cNvSpPr/>
          <p:nvPr/>
        </p:nvSpPr>
        <p:spPr>
          <a:xfrm>
            <a:off x="8305920" y="381312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Company-scoped</a:t>
            </a:r>
            <a:endParaRPr b="0" lang="en-US" sz="1350" strike="noStrike" u="none">
              <a:solidFill>
                <a:srgbClr val="ffffff"/>
              </a:solidFill>
              <a:effectLst/>
              <a:uFillTx/>
              <a:latin typeface="Arial"/>
            </a:endParaRPr>
          </a:p>
        </p:txBody>
      </p:sp>
      <p:sp>
        <p:nvSpPr>
          <p:cNvPr id="236" name="Text 19"/>
          <p:cNvSpPr/>
          <p:nvPr/>
        </p:nvSpPr>
        <p:spPr>
          <a:xfrm>
            <a:off x="8305920" y="4178880"/>
            <a:ext cx="2986560" cy="8683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Each company is configured as its own governed travel programme.</a:t>
            </a:r>
            <a:endParaRPr b="0" lang="en-US" sz="1100" strike="noStrike" u="none">
              <a:solidFill>
                <a:srgbClr val="ffffff"/>
              </a:solidFill>
              <a:effectLst/>
              <a:uFillTx/>
              <a:latin typeface="Arial"/>
            </a:endParaRPr>
          </a:p>
        </p:txBody>
      </p:sp>
      <p:sp>
        <p:nvSpPr>
          <p:cNvPr id="237" name="Text 20"/>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238"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ONBOARDING</a:t>
            </a:r>
            <a:endParaRPr b="0" lang="en-US" sz="1100" strike="noStrike" u="none">
              <a:solidFill>
                <a:srgbClr val="ffffff"/>
              </a:solidFill>
              <a:effectLst/>
              <a:uFillTx/>
              <a:latin typeface="Arial"/>
            </a:endParaRPr>
          </a:p>
        </p:txBody>
      </p:sp>
      <p:sp>
        <p:nvSpPr>
          <p:cNvPr id="239"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A repeatable path to activate each company</a:t>
            </a:r>
            <a:endParaRPr b="0" lang="en-US" sz="3400" strike="noStrike" u="none">
              <a:solidFill>
                <a:srgbClr val="ffffff"/>
              </a:solidFill>
              <a:effectLst/>
              <a:uFillTx/>
              <a:latin typeface="Arial"/>
            </a:endParaRPr>
          </a:p>
        </p:txBody>
      </p:sp>
      <p:sp>
        <p:nvSpPr>
          <p:cNvPr id="240" name="Shape 2"/>
          <p:cNvSpPr/>
          <p:nvPr/>
        </p:nvSpPr>
        <p:spPr>
          <a:xfrm>
            <a:off x="640080" y="1737360"/>
            <a:ext cx="3443760" cy="1691280"/>
          </a:xfrm>
          <a:prstGeom prst="roundRect">
            <a:avLst>
              <a:gd name="adj" fmla="val 4324"/>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41" name="Text 3"/>
          <p:cNvSpPr/>
          <p:nvPr/>
        </p:nvSpPr>
        <p:spPr>
          <a:xfrm>
            <a:off x="868680" y="193860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1</a:t>
            </a:r>
            <a:endParaRPr b="0" lang="en-US" sz="1800" strike="noStrike" u="none">
              <a:solidFill>
                <a:srgbClr val="ffffff"/>
              </a:solidFill>
              <a:effectLst/>
              <a:uFillTx/>
              <a:latin typeface="Arial"/>
            </a:endParaRPr>
          </a:p>
        </p:txBody>
      </p:sp>
      <p:sp>
        <p:nvSpPr>
          <p:cNvPr id="242" name="Text 4"/>
          <p:cNvSpPr/>
          <p:nvPr/>
        </p:nvSpPr>
        <p:spPr>
          <a:xfrm>
            <a:off x="868680" y="232272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Create company</a:t>
            </a:r>
            <a:endParaRPr b="0" lang="en-US" sz="1350" strike="noStrike" u="none">
              <a:solidFill>
                <a:srgbClr val="ffffff"/>
              </a:solidFill>
              <a:effectLst/>
              <a:uFillTx/>
              <a:latin typeface="Arial"/>
            </a:endParaRPr>
          </a:p>
        </p:txBody>
      </p:sp>
      <p:sp>
        <p:nvSpPr>
          <p:cNvPr id="243" name="Text 5"/>
          <p:cNvSpPr/>
          <p:nvPr/>
        </p:nvSpPr>
        <p:spPr>
          <a:xfrm>
            <a:off x="868680" y="2688480"/>
            <a:ext cx="2986560" cy="5756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Establish the company and its programme.</a:t>
            </a:r>
            <a:endParaRPr b="0" lang="en-US" sz="1100" strike="noStrike" u="none">
              <a:solidFill>
                <a:srgbClr val="ffffff"/>
              </a:solidFill>
              <a:effectLst/>
              <a:uFillTx/>
              <a:latin typeface="Arial"/>
            </a:endParaRPr>
          </a:p>
        </p:txBody>
      </p:sp>
      <p:sp>
        <p:nvSpPr>
          <p:cNvPr id="244" name="Shape 6"/>
          <p:cNvSpPr/>
          <p:nvPr/>
        </p:nvSpPr>
        <p:spPr>
          <a:xfrm>
            <a:off x="4358520" y="1737360"/>
            <a:ext cx="3443760" cy="1691280"/>
          </a:xfrm>
          <a:prstGeom prst="roundRect">
            <a:avLst>
              <a:gd name="adj" fmla="val 4324"/>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45" name="Text 7"/>
          <p:cNvSpPr/>
          <p:nvPr/>
        </p:nvSpPr>
        <p:spPr>
          <a:xfrm>
            <a:off x="4587120" y="193860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2</a:t>
            </a:r>
            <a:endParaRPr b="0" lang="en-US" sz="1800" strike="noStrike" u="none">
              <a:solidFill>
                <a:srgbClr val="ffffff"/>
              </a:solidFill>
              <a:effectLst/>
              <a:uFillTx/>
              <a:latin typeface="Arial"/>
            </a:endParaRPr>
          </a:p>
        </p:txBody>
      </p:sp>
      <p:sp>
        <p:nvSpPr>
          <p:cNvPr id="246" name="Text 8"/>
          <p:cNvSpPr/>
          <p:nvPr/>
        </p:nvSpPr>
        <p:spPr>
          <a:xfrm>
            <a:off x="4587120" y="232272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Configure structure</a:t>
            </a:r>
            <a:endParaRPr b="0" lang="en-US" sz="1350" strike="noStrike" u="none">
              <a:solidFill>
                <a:srgbClr val="ffffff"/>
              </a:solidFill>
              <a:effectLst/>
              <a:uFillTx/>
              <a:latin typeface="Arial"/>
            </a:endParaRPr>
          </a:p>
        </p:txBody>
      </p:sp>
      <p:sp>
        <p:nvSpPr>
          <p:cNvPr id="247" name="Text 9"/>
          <p:cNvSpPr/>
          <p:nvPr/>
        </p:nvSpPr>
        <p:spPr>
          <a:xfrm>
            <a:off x="4587120" y="2688480"/>
            <a:ext cx="2986560" cy="5756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Divisions, cost centres, approvers and custom fields.</a:t>
            </a:r>
            <a:endParaRPr b="0" lang="en-US" sz="1100" strike="noStrike" u="none">
              <a:solidFill>
                <a:srgbClr val="ffffff"/>
              </a:solidFill>
              <a:effectLst/>
              <a:uFillTx/>
              <a:latin typeface="Arial"/>
            </a:endParaRPr>
          </a:p>
        </p:txBody>
      </p:sp>
      <p:sp>
        <p:nvSpPr>
          <p:cNvPr id="248" name="Shape 10"/>
          <p:cNvSpPr/>
          <p:nvPr/>
        </p:nvSpPr>
        <p:spPr>
          <a:xfrm>
            <a:off x="8077320" y="1737360"/>
            <a:ext cx="3443760" cy="1691280"/>
          </a:xfrm>
          <a:prstGeom prst="roundRect">
            <a:avLst>
              <a:gd name="adj" fmla="val 4324"/>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49" name="Text 11"/>
          <p:cNvSpPr/>
          <p:nvPr/>
        </p:nvSpPr>
        <p:spPr>
          <a:xfrm>
            <a:off x="8305920" y="193860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3</a:t>
            </a:r>
            <a:endParaRPr b="0" lang="en-US" sz="1800" strike="noStrike" u="none">
              <a:solidFill>
                <a:srgbClr val="ffffff"/>
              </a:solidFill>
              <a:effectLst/>
              <a:uFillTx/>
              <a:latin typeface="Arial"/>
            </a:endParaRPr>
          </a:p>
        </p:txBody>
      </p:sp>
      <p:sp>
        <p:nvSpPr>
          <p:cNvPr id="250" name="Text 12"/>
          <p:cNvSpPr/>
          <p:nvPr/>
        </p:nvSpPr>
        <p:spPr>
          <a:xfrm>
            <a:off x="8305920" y="232272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Import travellers</a:t>
            </a:r>
            <a:endParaRPr b="0" lang="en-US" sz="1350" strike="noStrike" u="none">
              <a:solidFill>
                <a:srgbClr val="ffffff"/>
              </a:solidFill>
              <a:effectLst/>
              <a:uFillTx/>
              <a:latin typeface="Arial"/>
            </a:endParaRPr>
          </a:p>
        </p:txBody>
      </p:sp>
      <p:sp>
        <p:nvSpPr>
          <p:cNvPr id="251" name="Text 13"/>
          <p:cNvSpPr/>
          <p:nvPr/>
        </p:nvSpPr>
        <p:spPr>
          <a:xfrm>
            <a:off x="8305920" y="2688480"/>
            <a:ext cx="2986560" cy="5756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Bulk upload and validate workforce data.</a:t>
            </a:r>
            <a:endParaRPr b="0" lang="en-US" sz="1100" strike="noStrike" u="none">
              <a:solidFill>
                <a:srgbClr val="ffffff"/>
              </a:solidFill>
              <a:effectLst/>
              <a:uFillTx/>
              <a:latin typeface="Arial"/>
            </a:endParaRPr>
          </a:p>
        </p:txBody>
      </p:sp>
      <p:sp>
        <p:nvSpPr>
          <p:cNvPr id="252" name="Shape 14"/>
          <p:cNvSpPr/>
          <p:nvPr/>
        </p:nvSpPr>
        <p:spPr>
          <a:xfrm>
            <a:off x="640080" y="3703320"/>
            <a:ext cx="3443760" cy="1691280"/>
          </a:xfrm>
          <a:prstGeom prst="roundRect">
            <a:avLst>
              <a:gd name="adj" fmla="val 4324"/>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53" name="Text 15"/>
          <p:cNvSpPr/>
          <p:nvPr/>
        </p:nvSpPr>
        <p:spPr>
          <a:xfrm>
            <a:off x="868680" y="390456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4</a:t>
            </a:r>
            <a:endParaRPr b="0" lang="en-US" sz="1800" strike="noStrike" u="none">
              <a:solidFill>
                <a:srgbClr val="ffffff"/>
              </a:solidFill>
              <a:effectLst/>
              <a:uFillTx/>
              <a:latin typeface="Arial"/>
            </a:endParaRPr>
          </a:p>
        </p:txBody>
      </p:sp>
      <p:sp>
        <p:nvSpPr>
          <p:cNvPr id="254" name="Text 16"/>
          <p:cNvSpPr/>
          <p:nvPr/>
        </p:nvSpPr>
        <p:spPr>
          <a:xfrm>
            <a:off x="868680" y="42886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Assign access</a:t>
            </a:r>
            <a:endParaRPr b="0" lang="en-US" sz="1350" strike="noStrike" u="none">
              <a:solidFill>
                <a:srgbClr val="ffffff"/>
              </a:solidFill>
              <a:effectLst/>
              <a:uFillTx/>
              <a:latin typeface="Arial"/>
            </a:endParaRPr>
          </a:p>
        </p:txBody>
      </p:sp>
      <p:sp>
        <p:nvSpPr>
          <p:cNvPr id="255" name="Text 17"/>
          <p:cNvSpPr/>
          <p:nvPr/>
        </p:nvSpPr>
        <p:spPr>
          <a:xfrm>
            <a:off x="868680" y="4654440"/>
            <a:ext cx="2986560" cy="5756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Roles, arranger relationships and premium access.</a:t>
            </a:r>
            <a:endParaRPr b="0" lang="en-US" sz="1100" strike="noStrike" u="none">
              <a:solidFill>
                <a:srgbClr val="ffffff"/>
              </a:solidFill>
              <a:effectLst/>
              <a:uFillTx/>
              <a:latin typeface="Arial"/>
            </a:endParaRPr>
          </a:p>
        </p:txBody>
      </p:sp>
      <p:sp>
        <p:nvSpPr>
          <p:cNvPr id="256" name="Shape 18"/>
          <p:cNvSpPr/>
          <p:nvPr/>
        </p:nvSpPr>
        <p:spPr>
          <a:xfrm>
            <a:off x="4358520" y="3703320"/>
            <a:ext cx="3443760" cy="1691280"/>
          </a:xfrm>
          <a:prstGeom prst="roundRect">
            <a:avLst>
              <a:gd name="adj" fmla="val 4324"/>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57" name="Text 19"/>
          <p:cNvSpPr/>
          <p:nvPr/>
        </p:nvSpPr>
        <p:spPr>
          <a:xfrm>
            <a:off x="4587120" y="390456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5</a:t>
            </a:r>
            <a:endParaRPr b="0" lang="en-US" sz="1800" strike="noStrike" u="none">
              <a:solidFill>
                <a:srgbClr val="ffffff"/>
              </a:solidFill>
              <a:effectLst/>
              <a:uFillTx/>
              <a:latin typeface="Arial"/>
            </a:endParaRPr>
          </a:p>
        </p:txBody>
      </p:sp>
      <p:sp>
        <p:nvSpPr>
          <p:cNvPr id="258" name="Text 20"/>
          <p:cNvSpPr/>
          <p:nvPr/>
        </p:nvSpPr>
        <p:spPr>
          <a:xfrm>
            <a:off x="4587120" y="42886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Connect suppliers</a:t>
            </a:r>
            <a:endParaRPr b="0" lang="en-US" sz="1350" strike="noStrike" u="none">
              <a:solidFill>
                <a:srgbClr val="ffffff"/>
              </a:solidFill>
              <a:effectLst/>
              <a:uFillTx/>
              <a:latin typeface="Arial"/>
            </a:endParaRPr>
          </a:p>
        </p:txBody>
      </p:sp>
      <p:sp>
        <p:nvSpPr>
          <p:cNvPr id="259" name="Text 21"/>
          <p:cNvSpPr/>
          <p:nvPr/>
        </p:nvSpPr>
        <p:spPr>
          <a:xfrm>
            <a:off x="4587120" y="4654440"/>
            <a:ext cx="2986560" cy="5756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Company-specific supplier configuration.</a:t>
            </a:r>
            <a:endParaRPr b="0" lang="en-US" sz="1100" strike="noStrike" u="none">
              <a:solidFill>
                <a:srgbClr val="ffffff"/>
              </a:solidFill>
              <a:effectLst/>
              <a:uFillTx/>
              <a:latin typeface="Arial"/>
            </a:endParaRPr>
          </a:p>
        </p:txBody>
      </p:sp>
      <p:sp>
        <p:nvSpPr>
          <p:cNvPr id="260" name="Shape 22"/>
          <p:cNvSpPr/>
          <p:nvPr/>
        </p:nvSpPr>
        <p:spPr>
          <a:xfrm>
            <a:off x="8077320" y="3703320"/>
            <a:ext cx="3443760" cy="1691280"/>
          </a:xfrm>
          <a:prstGeom prst="roundRect">
            <a:avLst>
              <a:gd name="adj" fmla="val 4324"/>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61" name="Text 23"/>
          <p:cNvSpPr/>
          <p:nvPr/>
        </p:nvSpPr>
        <p:spPr>
          <a:xfrm>
            <a:off x="8305920" y="390456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6</a:t>
            </a:r>
            <a:endParaRPr b="0" lang="en-US" sz="1800" strike="noStrike" u="none">
              <a:solidFill>
                <a:srgbClr val="ffffff"/>
              </a:solidFill>
              <a:effectLst/>
              <a:uFillTx/>
              <a:latin typeface="Arial"/>
            </a:endParaRPr>
          </a:p>
        </p:txBody>
      </p:sp>
      <p:sp>
        <p:nvSpPr>
          <p:cNvPr id="262" name="Text 24"/>
          <p:cNvSpPr/>
          <p:nvPr/>
        </p:nvSpPr>
        <p:spPr>
          <a:xfrm>
            <a:off x="8305920" y="42886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Validate journey</a:t>
            </a:r>
            <a:endParaRPr b="0" lang="en-US" sz="1350" strike="noStrike" u="none">
              <a:solidFill>
                <a:srgbClr val="ffffff"/>
              </a:solidFill>
              <a:effectLst/>
              <a:uFillTx/>
              <a:latin typeface="Arial"/>
            </a:endParaRPr>
          </a:p>
        </p:txBody>
      </p:sp>
      <p:sp>
        <p:nvSpPr>
          <p:cNvPr id="263" name="Text 25"/>
          <p:cNvSpPr/>
          <p:nvPr/>
        </p:nvSpPr>
        <p:spPr>
          <a:xfrm>
            <a:off x="8305920" y="4654440"/>
            <a:ext cx="2986560" cy="5756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Search, approval, booking and communication checks.</a:t>
            </a:r>
            <a:endParaRPr b="0" lang="en-US" sz="1100" strike="noStrike" u="none">
              <a:solidFill>
                <a:srgbClr val="ffffff"/>
              </a:solidFill>
              <a:effectLst/>
              <a:uFillTx/>
              <a:latin typeface="Arial"/>
            </a:endParaRPr>
          </a:p>
        </p:txBody>
      </p:sp>
      <p:sp>
        <p:nvSpPr>
          <p:cNvPr id="264" name="Text 26"/>
          <p:cNvSpPr/>
          <p:nvPr/>
        </p:nvSpPr>
        <p:spPr>
          <a:xfrm>
            <a:off x="640080" y="5486400"/>
            <a:ext cx="1088100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400" strike="noStrike" u="none">
                <a:solidFill>
                  <a:srgbClr val="6ec1e4"/>
                </a:solidFill>
                <a:effectLst/>
                <a:uFillTx/>
                <a:latin typeface="Cambria"/>
                <a:ea typeface="Cambria"/>
              </a:rPr>
              <a:t>The same model scales from a pilot company to a multi-company programme.</a:t>
            </a:r>
            <a:endParaRPr b="0" lang="en-US" sz="1400" strike="noStrike" u="none">
              <a:solidFill>
                <a:srgbClr val="ffffff"/>
              </a:solidFill>
              <a:effectLst/>
              <a:uFillTx/>
              <a:latin typeface="Arial"/>
            </a:endParaRPr>
          </a:p>
        </p:txBody>
      </p:sp>
      <p:sp>
        <p:nvSpPr>
          <p:cNvPr id="265" name="Text 27"/>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266"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DUTY OF CARE &amp; COMMUNICATIONS</a:t>
            </a:r>
            <a:endParaRPr b="0" lang="en-US" sz="1100" strike="noStrike" u="none">
              <a:solidFill>
                <a:srgbClr val="ffffff"/>
              </a:solidFill>
              <a:effectLst/>
              <a:uFillTx/>
              <a:latin typeface="Arial"/>
            </a:endParaRPr>
          </a:p>
        </p:txBody>
      </p:sp>
      <p:sp>
        <p:nvSpPr>
          <p:cNvPr id="267"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Know where travellers are, and keep them informed</a:t>
            </a:r>
            <a:endParaRPr b="0" lang="en-US" sz="3400" strike="noStrike" u="none">
              <a:solidFill>
                <a:srgbClr val="ffffff"/>
              </a:solidFill>
              <a:effectLst/>
              <a:uFillTx/>
              <a:latin typeface="Arial"/>
            </a:endParaRPr>
          </a:p>
        </p:txBody>
      </p:sp>
      <p:sp>
        <p:nvSpPr>
          <p:cNvPr id="268" name="Text 2"/>
          <p:cNvSpPr/>
          <p:nvPr/>
        </p:nvSpPr>
        <p:spPr>
          <a:xfrm>
            <a:off x="640080" y="1600200"/>
            <a:ext cx="457164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DUTY OF CARE</a:t>
            </a:r>
            <a:endParaRPr b="0" lang="en-US" sz="1100" strike="noStrike" u="none">
              <a:solidFill>
                <a:srgbClr val="ffffff"/>
              </a:solidFill>
              <a:effectLst/>
              <a:uFillTx/>
              <a:latin typeface="Arial"/>
            </a:endParaRPr>
          </a:p>
        </p:txBody>
      </p:sp>
      <p:sp>
        <p:nvSpPr>
          <p:cNvPr id="269" name="Shape 3"/>
          <p:cNvSpPr/>
          <p:nvPr/>
        </p:nvSpPr>
        <p:spPr>
          <a:xfrm>
            <a:off x="640080" y="1920240"/>
            <a:ext cx="3443760" cy="1371240"/>
          </a:xfrm>
          <a:prstGeom prst="roundRect">
            <a:avLst>
              <a:gd name="adj" fmla="val 533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70" name="Text 4"/>
          <p:cNvSpPr/>
          <p:nvPr/>
        </p:nvSpPr>
        <p:spPr>
          <a:xfrm>
            <a:off x="868680" y="21214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Active travel</a:t>
            </a:r>
            <a:endParaRPr b="0" lang="en-US" sz="1350" strike="noStrike" u="none">
              <a:solidFill>
                <a:srgbClr val="ffffff"/>
              </a:solidFill>
              <a:effectLst/>
              <a:uFillTx/>
              <a:latin typeface="Arial"/>
            </a:endParaRPr>
          </a:p>
        </p:txBody>
      </p:sp>
      <p:sp>
        <p:nvSpPr>
          <p:cNvPr id="271" name="Text 5"/>
          <p:cNvSpPr/>
          <p:nvPr/>
        </p:nvSpPr>
        <p:spPr>
          <a:xfrm>
            <a:off x="868680" y="2487240"/>
            <a:ext cx="2986560" cy="6397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Company-scoped view of where travellers are right now.</a:t>
            </a:r>
            <a:endParaRPr b="0" lang="en-US" sz="1100" strike="noStrike" u="none">
              <a:solidFill>
                <a:srgbClr val="ffffff"/>
              </a:solidFill>
              <a:effectLst/>
              <a:uFillTx/>
              <a:latin typeface="Arial"/>
            </a:endParaRPr>
          </a:p>
        </p:txBody>
      </p:sp>
      <p:sp>
        <p:nvSpPr>
          <p:cNvPr id="272" name="Shape 6"/>
          <p:cNvSpPr/>
          <p:nvPr/>
        </p:nvSpPr>
        <p:spPr>
          <a:xfrm>
            <a:off x="4358520" y="1920240"/>
            <a:ext cx="3443760" cy="1371240"/>
          </a:xfrm>
          <a:prstGeom prst="roundRect">
            <a:avLst>
              <a:gd name="adj" fmla="val 533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73" name="Text 7"/>
          <p:cNvSpPr/>
          <p:nvPr/>
        </p:nvSpPr>
        <p:spPr>
          <a:xfrm>
            <a:off x="4587120" y="21214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Risk signals</a:t>
            </a:r>
            <a:endParaRPr b="0" lang="en-US" sz="1350" strike="noStrike" u="none">
              <a:solidFill>
                <a:srgbClr val="ffffff"/>
              </a:solidFill>
              <a:effectLst/>
              <a:uFillTx/>
              <a:latin typeface="Arial"/>
            </a:endParaRPr>
          </a:p>
        </p:txBody>
      </p:sp>
      <p:sp>
        <p:nvSpPr>
          <p:cNvPr id="274" name="Text 8"/>
          <p:cNvSpPr/>
          <p:nvPr/>
        </p:nvSpPr>
        <p:spPr>
          <a:xfrm>
            <a:off x="4587120" y="2487240"/>
            <a:ext cx="2986560" cy="6397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Global disaster alerts and disruption context.</a:t>
            </a:r>
            <a:endParaRPr b="0" lang="en-US" sz="1100" strike="noStrike" u="none">
              <a:solidFill>
                <a:srgbClr val="ffffff"/>
              </a:solidFill>
              <a:effectLst/>
              <a:uFillTx/>
              <a:latin typeface="Arial"/>
            </a:endParaRPr>
          </a:p>
        </p:txBody>
      </p:sp>
      <p:sp>
        <p:nvSpPr>
          <p:cNvPr id="275" name="Shape 9"/>
          <p:cNvSpPr/>
          <p:nvPr/>
        </p:nvSpPr>
        <p:spPr>
          <a:xfrm>
            <a:off x="8077320" y="1920240"/>
            <a:ext cx="3443760" cy="1371240"/>
          </a:xfrm>
          <a:prstGeom prst="roundRect">
            <a:avLst>
              <a:gd name="adj" fmla="val 5333"/>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76" name="Text 10"/>
          <p:cNvSpPr/>
          <p:nvPr/>
        </p:nvSpPr>
        <p:spPr>
          <a:xfrm>
            <a:off x="8305920" y="21214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Operating view</a:t>
            </a:r>
            <a:endParaRPr b="0" lang="en-US" sz="1350" strike="noStrike" u="none">
              <a:solidFill>
                <a:srgbClr val="ffffff"/>
              </a:solidFill>
              <a:effectLst/>
              <a:uFillTx/>
              <a:latin typeface="Arial"/>
            </a:endParaRPr>
          </a:p>
        </p:txBody>
      </p:sp>
      <p:sp>
        <p:nvSpPr>
          <p:cNvPr id="277" name="Text 11"/>
          <p:cNvSpPr/>
          <p:nvPr/>
        </p:nvSpPr>
        <p:spPr>
          <a:xfrm>
            <a:off x="8305920" y="2487240"/>
            <a:ext cx="2986560" cy="6397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Destination, dates, booking and contact details to act on.</a:t>
            </a:r>
            <a:endParaRPr b="0" lang="en-US" sz="1100" strike="noStrike" u="none">
              <a:solidFill>
                <a:srgbClr val="ffffff"/>
              </a:solidFill>
              <a:effectLst/>
              <a:uFillTx/>
              <a:latin typeface="Arial"/>
            </a:endParaRPr>
          </a:p>
        </p:txBody>
      </p:sp>
      <p:sp>
        <p:nvSpPr>
          <p:cNvPr id="278" name="Text 12"/>
          <p:cNvSpPr/>
          <p:nvPr/>
        </p:nvSpPr>
        <p:spPr>
          <a:xfrm>
            <a:off x="640080" y="3566160"/>
            <a:ext cx="457164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COMMUNICATIONS</a:t>
            </a:r>
            <a:endParaRPr b="0" lang="en-US" sz="1100" strike="noStrike" u="none">
              <a:solidFill>
                <a:srgbClr val="ffffff"/>
              </a:solidFill>
              <a:effectLst/>
              <a:uFillTx/>
              <a:latin typeface="Arial"/>
            </a:endParaRPr>
          </a:p>
        </p:txBody>
      </p:sp>
      <p:sp>
        <p:nvSpPr>
          <p:cNvPr id="279" name="Shape 13"/>
          <p:cNvSpPr/>
          <p:nvPr/>
        </p:nvSpPr>
        <p:spPr>
          <a:xfrm>
            <a:off x="640080" y="3931920"/>
            <a:ext cx="1645560" cy="548280"/>
          </a:xfrm>
          <a:prstGeom prst="roundRect">
            <a:avLst>
              <a:gd name="adj" fmla="val 50000"/>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80" name="Text 14"/>
          <p:cNvSpPr/>
          <p:nvPr/>
        </p:nvSpPr>
        <p:spPr>
          <a:xfrm>
            <a:off x="640080" y="3931920"/>
            <a:ext cx="164556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00" strike="noStrike" u="none">
                <a:solidFill>
                  <a:srgbClr val="ffffff"/>
                </a:solidFill>
                <a:effectLst/>
                <a:uFillTx/>
                <a:latin typeface="Calibri"/>
                <a:ea typeface="Calibri"/>
              </a:rPr>
              <a:t>Confirmed</a:t>
            </a:r>
            <a:endParaRPr b="0" lang="en-US" sz="1200" strike="noStrike" u="none">
              <a:solidFill>
                <a:srgbClr val="ffffff"/>
              </a:solidFill>
              <a:effectLst/>
              <a:uFillTx/>
              <a:latin typeface="Arial"/>
            </a:endParaRPr>
          </a:p>
        </p:txBody>
      </p:sp>
      <p:sp>
        <p:nvSpPr>
          <p:cNvPr id="281" name="Shape 15"/>
          <p:cNvSpPr/>
          <p:nvPr/>
        </p:nvSpPr>
        <p:spPr>
          <a:xfrm>
            <a:off x="2468880" y="3931920"/>
            <a:ext cx="1645560" cy="548280"/>
          </a:xfrm>
          <a:prstGeom prst="roundRect">
            <a:avLst>
              <a:gd name="adj" fmla="val 50000"/>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82" name="Text 16"/>
          <p:cNvSpPr/>
          <p:nvPr/>
        </p:nvSpPr>
        <p:spPr>
          <a:xfrm>
            <a:off x="2468880" y="3931920"/>
            <a:ext cx="164556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00" strike="noStrike" u="none">
                <a:solidFill>
                  <a:srgbClr val="ffffff"/>
                </a:solidFill>
                <a:effectLst/>
                <a:uFillTx/>
                <a:latin typeface="Calibri"/>
                <a:ea typeface="Calibri"/>
              </a:rPr>
              <a:t>Modified</a:t>
            </a:r>
            <a:endParaRPr b="0" lang="en-US" sz="1200" strike="noStrike" u="none">
              <a:solidFill>
                <a:srgbClr val="ffffff"/>
              </a:solidFill>
              <a:effectLst/>
              <a:uFillTx/>
              <a:latin typeface="Arial"/>
            </a:endParaRPr>
          </a:p>
        </p:txBody>
      </p:sp>
      <p:sp>
        <p:nvSpPr>
          <p:cNvPr id="283" name="Shape 17"/>
          <p:cNvSpPr/>
          <p:nvPr/>
        </p:nvSpPr>
        <p:spPr>
          <a:xfrm>
            <a:off x="4297680" y="3931920"/>
            <a:ext cx="1645560" cy="548280"/>
          </a:xfrm>
          <a:prstGeom prst="roundRect">
            <a:avLst>
              <a:gd name="adj" fmla="val 50000"/>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84" name="Text 18"/>
          <p:cNvSpPr/>
          <p:nvPr/>
        </p:nvSpPr>
        <p:spPr>
          <a:xfrm>
            <a:off x="4297680" y="3931920"/>
            <a:ext cx="164556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00" strike="noStrike" u="none">
                <a:solidFill>
                  <a:srgbClr val="ffffff"/>
                </a:solidFill>
                <a:effectLst/>
                <a:uFillTx/>
                <a:latin typeface="Calibri"/>
                <a:ea typeface="Calibri"/>
              </a:rPr>
              <a:t>Approval</a:t>
            </a:r>
            <a:endParaRPr b="0" lang="en-US" sz="1200" strike="noStrike" u="none">
              <a:solidFill>
                <a:srgbClr val="ffffff"/>
              </a:solidFill>
              <a:effectLst/>
              <a:uFillTx/>
              <a:latin typeface="Arial"/>
            </a:endParaRPr>
          </a:p>
        </p:txBody>
      </p:sp>
      <p:sp>
        <p:nvSpPr>
          <p:cNvPr id="285" name="Shape 19"/>
          <p:cNvSpPr/>
          <p:nvPr/>
        </p:nvSpPr>
        <p:spPr>
          <a:xfrm>
            <a:off x="6126480" y="3931920"/>
            <a:ext cx="1645560" cy="548280"/>
          </a:xfrm>
          <a:prstGeom prst="roundRect">
            <a:avLst>
              <a:gd name="adj" fmla="val 50000"/>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86" name="Text 20"/>
          <p:cNvSpPr/>
          <p:nvPr/>
        </p:nvSpPr>
        <p:spPr>
          <a:xfrm>
            <a:off x="6126480" y="3931920"/>
            <a:ext cx="164556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00" strike="noStrike" u="none">
                <a:solidFill>
                  <a:srgbClr val="ffffff"/>
                </a:solidFill>
                <a:effectLst/>
                <a:uFillTx/>
                <a:latin typeface="Calibri"/>
                <a:ea typeface="Calibri"/>
              </a:rPr>
              <a:t>Decision</a:t>
            </a:r>
            <a:endParaRPr b="0" lang="en-US" sz="1200" strike="noStrike" u="none">
              <a:solidFill>
                <a:srgbClr val="ffffff"/>
              </a:solidFill>
              <a:effectLst/>
              <a:uFillTx/>
              <a:latin typeface="Arial"/>
            </a:endParaRPr>
          </a:p>
        </p:txBody>
      </p:sp>
      <p:sp>
        <p:nvSpPr>
          <p:cNvPr id="287" name="Shape 21"/>
          <p:cNvSpPr/>
          <p:nvPr/>
        </p:nvSpPr>
        <p:spPr>
          <a:xfrm>
            <a:off x="7955280" y="3931920"/>
            <a:ext cx="1645560" cy="548280"/>
          </a:xfrm>
          <a:prstGeom prst="roundRect">
            <a:avLst>
              <a:gd name="adj" fmla="val 50000"/>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88" name="Text 22"/>
          <p:cNvSpPr/>
          <p:nvPr/>
        </p:nvSpPr>
        <p:spPr>
          <a:xfrm>
            <a:off x="7955280" y="3931920"/>
            <a:ext cx="164556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00" strike="noStrike" u="none">
                <a:solidFill>
                  <a:srgbClr val="ffffff"/>
                </a:solidFill>
                <a:effectLst/>
                <a:uFillTx/>
                <a:latin typeface="Calibri"/>
                <a:ea typeface="Calibri"/>
              </a:rPr>
              <a:t>Cancelled</a:t>
            </a:r>
            <a:endParaRPr b="0" lang="en-US" sz="1200" strike="noStrike" u="none">
              <a:solidFill>
                <a:srgbClr val="ffffff"/>
              </a:solidFill>
              <a:effectLst/>
              <a:uFillTx/>
              <a:latin typeface="Arial"/>
            </a:endParaRPr>
          </a:p>
        </p:txBody>
      </p:sp>
      <p:sp>
        <p:nvSpPr>
          <p:cNvPr id="289" name="Shape 23"/>
          <p:cNvSpPr/>
          <p:nvPr/>
        </p:nvSpPr>
        <p:spPr>
          <a:xfrm>
            <a:off x="9784080" y="3931920"/>
            <a:ext cx="1645560" cy="548280"/>
          </a:xfrm>
          <a:prstGeom prst="roundRect">
            <a:avLst>
              <a:gd name="adj" fmla="val 50000"/>
            </a:avLst>
          </a:prstGeom>
          <a:solidFill>
            <a:srgbClr val="13202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90" name="Text 24"/>
          <p:cNvSpPr/>
          <p:nvPr/>
        </p:nvSpPr>
        <p:spPr>
          <a:xfrm>
            <a:off x="9784080" y="3931920"/>
            <a:ext cx="164556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200" strike="noStrike" u="none">
                <a:solidFill>
                  <a:srgbClr val="ffffff"/>
                </a:solidFill>
                <a:effectLst/>
                <a:uFillTx/>
                <a:latin typeface="Calibri"/>
                <a:ea typeface="Calibri"/>
              </a:rPr>
              <a:t>Disruption</a:t>
            </a:r>
            <a:endParaRPr b="0" lang="en-US" sz="1200" strike="noStrike" u="none">
              <a:solidFill>
                <a:srgbClr val="ffffff"/>
              </a:solidFill>
              <a:effectLst/>
              <a:uFillTx/>
              <a:latin typeface="Arial"/>
            </a:endParaRPr>
          </a:p>
        </p:txBody>
      </p:sp>
      <p:sp>
        <p:nvSpPr>
          <p:cNvPr id="291" name="Text 25"/>
          <p:cNvSpPr/>
          <p:nvPr/>
        </p:nvSpPr>
        <p:spPr>
          <a:xfrm>
            <a:off x="640080" y="4754880"/>
            <a:ext cx="10332360" cy="548280"/>
          </a:xfrm>
          <a:prstGeom prst="rect">
            <a:avLst/>
          </a:prstGeom>
          <a:noFill/>
          <a:ln w="0">
            <a:noFill/>
          </a:ln>
        </p:spPr>
        <p:style>
          <a:lnRef idx="0"/>
          <a:fillRef idx="0"/>
          <a:effectRef idx="0"/>
          <a:fontRef idx="minor"/>
        </p:style>
        <p:txBody>
          <a:bodyPr lIns="0" rIns="0" tIns="0" bIns="0" anchor="ctr">
            <a:noAutofit/>
          </a:bodyPr>
          <a:p>
            <a:pPr defTabSz="914400">
              <a:lnSpc>
                <a:spcPts val="2200"/>
              </a:lnSpc>
              <a:tabLst>
                <a:tab algn="l" pos="0"/>
              </a:tabLst>
            </a:pPr>
            <a:r>
              <a:rPr b="0" lang="en-US" sz="1300" strike="noStrike" u="none">
                <a:solidFill>
                  <a:srgbClr val="a9becd"/>
                </a:solidFill>
                <a:effectLst/>
                <a:uFillTx/>
                <a:latin typeface="Calibri"/>
                <a:ea typeface="Calibri"/>
              </a:rPr>
              <a:t>Every message is tied back to its booking or change, with recipient, status and the content sent — an auditable service trail.</a:t>
            </a:r>
            <a:endParaRPr b="0" lang="en-US" sz="1300" strike="noStrike" u="none">
              <a:solidFill>
                <a:srgbClr val="ffffff"/>
              </a:solidFill>
              <a:effectLst/>
              <a:uFillTx/>
              <a:latin typeface="Arial"/>
            </a:endParaRPr>
          </a:p>
        </p:txBody>
      </p:sp>
      <p:sp>
        <p:nvSpPr>
          <p:cNvPr id="292" name="Text 26"/>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293"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REPORTING &amp; AUDIT</a:t>
            </a:r>
            <a:endParaRPr b="0" lang="en-US" sz="1100" strike="noStrike" u="none">
              <a:solidFill>
                <a:srgbClr val="ffffff"/>
              </a:solidFill>
              <a:effectLst/>
              <a:uFillTx/>
              <a:latin typeface="Arial"/>
            </a:endParaRPr>
          </a:p>
        </p:txBody>
      </p:sp>
      <p:sp>
        <p:nvSpPr>
          <p:cNvPr id="294"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Travel operations you can inspect</a:t>
            </a:r>
            <a:endParaRPr b="0" lang="en-US" sz="3400" strike="noStrike" u="none">
              <a:solidFill>
                <a:srgbClr val="ffffff"/>
              </a:solidFill>
              <a:effectLst/>
              <a:uFillTx/>
              <a:latin typeface="Arial"/>
            </a:endParaRPr>
          </a:p>
        </p:txBody>
      </p:sp>
      <p:sp>
        <p:nvSpPr>
          <p:cNvPr id="295" name="Shape 2"/>
          <p:cNvSpPr/>
          <p:nvPr/>
        </p:nvSpPr>
        <p:spPr>
          <a:xfrm>
            <a:off x="640080" y="1737360"/>
            <a:ext cx="2514240" cy="2011320"/>
          </a:xfrm>
          <a:prstGeom prst="roundRect">
            <a:avLst>
              <a:gd name="adj" fmla="val 3636"/>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96" name="Text 3"/>
          <p:cNvSpPr/>
          <p:nvPr/>
        </p:nvSpPr>
        <p:spPr>
          <a:xfrm>
            <a:off x="868680" y="1938600"/>
            <a:ext cx="205704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Trip &amp; booking</a:t>
            </a:r>
            <a:endParaRPr b="0" lang="en-US" sz="1350" strike="noStrike" u="none">
              <a:solidFill>
                <a:srgbClr val="ffffff"/>
              </a:solidFill>
              <a:effectLst/>
              <a:uFillTx/>
              <a:latin typeface="Arial"/>
            </a:endParaRPr>
          </a:p>
        </p:txBody>
      </p:sp>
      <p:sp>
        <p:nvSpPr>
          <p:cNvPr id="297" name="Text 4"/>
          <p:cNvSpPr/>
          <p:nvPr/>
        </p:nvSpPr>
        <p:spPr>
          <a:xfrm>
            <a:off x="868680" y="2304360"/>
            <a:ext cx="2057040" cy="12798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Traveller, itinerary, supplier, dates, confirmation, totals and status.</a:t>
            </a:r>
            <a:endParaRPr b="0" lang="en-US" sz="1100" strike="noStrike" u="none">
              <a:solidFill>
                <a:srgbClr val="ffffff"/>
              </a:solidFill>
              <a:effectLst/>
              <a:uFillTx/>
              <a:latin typeface="Arial"/>
            </a:endParaRPr>
          </a:p>
        </p:txBody>
      </p:sp>
      <p:sp>
        <p:nvSpPr>
          <p:cNvPr id="298" name="Shape 5"/>
          <p:cNvSpPr/>
          <p:nvPr/>
        </p:nvSpPr>
        <p:spPr>
          <a:xfrm>
            <a:off x="3429000" y="1737360"/>
            <a:ext cx="2514240" cy="2011320"/>
          </a:xfrm>
          <a:prstGeom prst="roundRect">
            <a:avLst>
              <a:gd name="adj" fmla="val 3636"/>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99" name="Text 6"/>
          <p:cNvSpPr/>
          <p:nvPr/>
        </p:nvSpPr>
        <p:spPr>
          <a:xfrm>
            <a:off x="3657600" y="1938600"/>
            <a:ext cx="205704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Change control</a:t>
            </a:r>
            <a:endParaRPr b="0" lang="en-US" sz="1350" strike="noStrike" u="none">
              <a:solidFill>
                <a:srgbClr val="ffffff"/>
              </a:solidFill>
              <a:effectLst/>
              <a:uFillTx/>
              <a:latin typeface="Arial"/>
            </a:endParaRPr>
          </a:p>
        </p:txBody>
      </p:sp>
      <p:sp>
        <p:nvSpPr>
          <p:cNvPr id="300" name="Text 7"/>
          <p:cNvSpPr/>
          <p:nvPr/>
        </p:nvSpPr>
        <p:spPr>
          <a:xfrm>
            <a:off x="3657600" y="2304360"/>
            <a:ext cx="2057040" cy="12798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Requester, before and after, reason, fees, approvals and outcome.</a:t>
            </a:r>
            <a:endParaRPr b="0" lang="en-US" sz="1100" strike="noStrike" u="none">
              <a:solidFill>
                <a:srgbClr val="ffffff"/>
              </a:solidFill>
              <a:effectLst/>
              <a:uFillTx/>
              <a:latin typeface="Arial"/>
            </a:endParaRPr>
          </a:p>
        </p:txBody>
      </p:sp>
      <p:sp>
        <p:nvSpPr>
          <p:cNvPr id="301" name="Shape 8"/>
          <p:cNvSpPr/>
          <p:nvPr/>
        </p:nvSpPr>
        <p:spPr>
          <a:xfrm>
            <a:off x="6217920" y="1737360"/>
            <a:ext cx="2514240" cy="2011320"/>
          </a:xfrm>
          <a:prstGeom prst="roundRect">
            <a:avLst>
              <a:gd name="adj" fmla="val 3636"/>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02" name="Text 9"/>
          <p:cNvSpPr/>
          <p:nvPr/>
        </p:nvSpPr>
        <p:spPr>
          <a:xfrm>
            <a:off x="6446520" y="1938600"/>
            <a:ext cx="205704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Programme view</a:t>
            </a:r>
            <a:endParaRPr b="0" lang="en-US" sz="1350" strike="noStrike" u="none">
              <a:solidFill>
                <a:srgbClr val="ffffff"/>
              </a:solidFill>
              <a:effectLst/>
              <a:uFillTx/>
              <a:latin typeface="Arial"/>
            </a:endParaRPr>
          </a:p>
        </p:txBody>
      </p:sp>
      <p:sp>
        <p:nvSpPr>
          <p:cNvPr id="303" name="Text 10"/>
          <p:cNvSpPr/>
          <p:nvPr/>
        </p:nvSpPr>
        <p:spPr>
          <a:xfrm>
            <a:off x="6446520" y="2304360"/>
            <a:ext cx="2057040" cy="12798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Company, division, cost centre, policy context and custom data.</a:t>
            </a:r>
            <a:endParaRPr b="0" lang="en-US" sz="1100" strike="noStrike" u="none">
              <a:solidFill>
                <a:srgbClr val="ffffff"/>
              </a:solidFill>
              <a:effectLst/>
              <a:uFillTx/>
              <a:latin typeface="Arial"/>
            </a:endParaRPr>
          </a:p>
        </p:txBody>
      </p:sp>
      <p:sp>
        <p:nvSpPr>
          <p:cNvPr id="304" name="Shape 11"/>
          <p:cNvSpPr/>
          <p:nvPr/>
        </p:nvSpPr>
        <p:spPr>
          <a:xfrm>
            <a:off x="9006840" y="1737360"/>
            <a:ext cx="2514240" cy="2011320"/>
          </a:xfrm>
          <a:prstGeom prst="roundRect">
            <a:avLst>
              <a:gd name="adj" fmla="val 3636"/>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05" name="Text 12"/>
          <p:cNvSpPr/>
          <p:nvPr/>
        </p:nvSpPr>
        <p:spPr>
          <a:xfrm>
            <a:off x="9235440" y="1938600"/>
            <a:ext cx="205704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Operations</a:t>
            </a:r>
            <a:endParaRPr b="0" lang="en-US" sz="1350" strike="noStrike" u="none">
              <a:solidFill>
                <a:srgbClr val="ffffff"/>
              </a:solidFill>
              <a:effectLst/>
              <a:uFillTx/>
              <a:latin typeface="Arial"/>
            </a:endParaRPr>
          </a:p>
        </p:txBody>
      </p:sp>
      <p:sp>
        <p:nvSpPr>
          <p:cNvPr id="306" name="Text 13"/>
          <p:cNvSpPr/>
          <p:nvPr/>
        </p:nvSpPr>
        <p:spPr>
          <a:xfrm>
            <a:off x="9235440" y="2304360"/>
            <a:ext cx="2057040" cy="127980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100" strike="noStrike" u="none">
                <a:solidFill>
                  <a:srgbClr val="a9becd"/>
                </a:solidFill>
                <a:effectLst/>
                <a:uFillTx/>
                <a:latin typeface="Calibri"/>
                <a:ea typeface="Calibri"/>
              </a:rPr>
              <a:t>Supplier errors, notification status and service diagnostics.</a:t>
            </a:r>
            <a:endParaRPr b="0" lang="en-US" sz="1100" strike="noStrike" u="none">
              <a:solidFill>
                <a:srgbClr val="ffffff"/>
              </a:solidFill>
              <a:effectLst/>
              <a:uFillTx/>
              <a:latin typeface="Arial"/>
            </a:endParaRPr>
          </a:p>
        </p:txBody>
      </p:sp>
      <p:sp>
        <p:nvSpPr>
          <p:cNvPr id="307" name="Shape 14"/>
          <p:cNvSpPr/>
          <p:nvPr/>
        </p:nvSpPr>
        <p:spPr>
          <a:xfrm>
            <a:off x="640080" y="4114800"/>
            <a:ext cx="3447000" cy="594000"/>
          </a:xfrm>
          <a:prstGeom prst="roundRect">
            <a:avLst>
              <a:gd name="adj" fmla="val 12308"/>
            </a:avLst>
          </a:prstGeom>
          <a:solidFill>
            <a:srgbClr val="13202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08" name="Text 15"/>
          <p:cNvSpPr/>
          <p:nvPr/>
        </p:nvSpPr>
        <p:spPr>
          <a:xfrm>
            <a:off x="640080" y="4114800"/>
            <a:ext cx="3447000" cy="5940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400" strike="noStrike" u="none">
                <a:solidFill>
                  <a:srgbClr val="6ec1e4"/>
                </a:solidFill>
                <a:effectLst/>
                <a:uFillTx/>
                <a:latin typeface="Cambria"/>
                <a:ea typeface="Cambria"/>
              </a:rPr>
              <a:t>Exportable</a:t>
            </a:r>
            <a:endParaRPr b="0" lang="en-US" sz="1400" strike="noStrike" u="none">
              <a:solidFill>
                <a:srgbClr val="ffffff"/>
              </a:solidFill>
              <a:effectLst/>
              <a:uFillTx/>
              <a:latin typeface="Arial"/>
            </a:endParaRPr>
          </a:p>
        </p:txBody>
      </p:sp>
      <p:sp>
        <p:nvSpPr>
          <p:cNvPr id="309" name="Shape 16"/>
          <p:cNvSpPr/>
          <p:nvPr/>
        </p:nvSpPr>
        <p:spPr>
          <a:xfrm>
            <a:off x="4361760" y="4114800"/>
            <a:ext cx="3447000" cy="594000"/>
          </a:xfrm>
          <a:prstGeom prst="roundRect">
            <a:avLst>
              <a:gd name="adj" fmla="val 12308"/>
            </a:avLst>
          </a:prstGeom>
          <a:solidFill>
            <a:srgbClr val="13202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10" name="Text 17"/>
          <p:cNvSpPr/>
          <p:nvPr/>
        </p:nvSpPr>
        <p:spPr>
          <a:xfrm>
            <a:off x="4361760" y="4114800"/>
            <a:ext cx="3447000" cy="5940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400" strike="noStrike" u="none">
                <a:solidFill>
                  <a:srgbClr val="6ec1e4"/>
                </a:solidFill>
                <a:effectLst/>
                <a:uFillTx/>
                <a:latin typeface="Cambria"/>
                <a:ea typeface="Cambria"/>
              </a:rPr>
              <a:t>Auditable</a:t>
            </a:r>
            <a:endParaRPr b="0" lang="en-US" sz="1400" strike="noStrike" u="none">
              <a:solidFill>
                <a:srgbClr val="ffffff"/>
              </a:solidFill>
              <a:effectLst/>
              <a:uFillTx/>
              <a:latin typeface="Arial"/>
            </a:endParaRPr>
          </a:p>
        </p:txBody>
      </p:sp>
      <p:sp>
        <p:nvSpPr>
          <p:cNvPr id="311" name="Shape 18"/>
          <p:cNvSpPr/>
          <p:nvPr/>
        </p:nvSpPr>
        <p:spPr>
          <a:xfrm>
            <a:off x="8083440" y="4114800"/>
            <a:ext cx="3447000" cy="594000"/>
          </a:xfrm>
          <a:prstGeom prst="roundRect">
            <a:avLst>
              <a:gd name="adj" fmla="val 12308"/>
            </a:avLst>
          </a:prstGeom>
          <a:solidFill>
            <a:srgbClr val="13202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12" name="Text 19"/>
          <p:cNvSpPr/>
          <p:nvPr/>
        </p:nvSpPr>
        <p:spPr>
          <a:xfrm>
            <a:off x="8083440" y="4114800"/>
            <a:ext cx="3447000" cy="5940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400" strike="noStrike" u="none">
                <a:solidFill>
                  <a:srgbClr val="6ec1e4"/>
                </a:solidFill>
                <a:effectLst/>
                <a:uFillTx/>
                <a:latin typeface="Cambria"/>
                <a:ea typeface="Cambria"/>
              </a:rPr>
              <a:t>Company-scoped</a:t>
            </a:r>
            <a:endParaRPr b="0" lang="en-US" sz="1400" strike="noStrike" u="none">
              <a:solidFill>
                <a:srgbClr val="ffffff"/>
              </a:solidFill>
              <a:effectLst/>
              <a:uFillTx/>
              <a:latin typeface="Arial"/>
            </a:endParaRPr>
          </a:p>
        </p:txBody>
      </p:sp>
      <p:sp>
        <p:nvSpPr>
          <p:cNvPr id="313" name="Text 20"/>
          <p:cNvSpPr/>
          <p:nvPr/>
        </p:nvSpPr>
        <p:spPr>
          <a:xfrm>
            <a:off x="640080" y="5120640"/>
            <a:ext cx="1088100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400" strike="noStrike" u="none">
                <a:solidFill>
                  <a:srgbClr val="6ec1e4"/>
                </a:solidFill>
                <a:effectLst/>
                <a:uFillTx/>
                <a:latin typeface="Cambria"/>
                <a:ea typeface="Cambria"/>
              </a:rPr>
              <a:t>Operational reporting today, and a stronger analytics layer as usage grows.</a:t>
            </a:r>
            <a:endParaRPr b="0" lang="en-US" sz="1400" strike="noStrike" u="none">
              <a:solidFill>
                <a:srgbClr val="ffffff"/>
              </a:solidFill>
              <a:effectLst/>
              <a:uFillTx/>
              <a:latin typeface="Arial"/>
            </a:endParaRPr>
          </a:p>
        </p:txBody>
      </p:sp>
      <p:sp>
        <p:nvSpPr>
          <p:cNvPr id="314" name="Text 21"/>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315"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PLATFORM ENGINE</a:t>
            </a:r>
            <a:endParaRPr b="0" lang="en-US" sz="1100" strike="noStrike" u="none">
              <a:solidFill>
                <a:srgbClr val="ffffff"/>
              </a:solidFill>
              <a:effectLst/>
              <a:uFillTx/>
              <a:latin typeface="Arial"/>
            </a:endParaRPr>
          </a:p>
        </p:txBody>
      </p:sp>
      <p:sp>
        <p:nvSpPr>
          <p:cNvPr id="316"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A shared engine, with governance boundaries intact</a:t>
            </a:r>
            <a:endParaRPr b="0" lang="en-US" sz="3400" strike="noStrike" u="none">
              <a:solidFill>
                <a:srgbClr val="ffffff"/>
              </a:solidFill>
              <a:effectLst/>
              <a:uFillTx/>
              <a:latin typeface="Arial"/>
            </a:endParaRPr>
          </a:p>
        </p:txBody>
      </p:sp>
      <p:sp>
        <p:nvSpPr>
          <p:cNvPr id="317" name="Shape 2"/>
          <p:cNvSpPr/>
          <p:nvPr/>
        </p:nvSpPr>
        <p:spPr>
          <a:xfrm>
            <a:off x="640080" y="1691640"/>
            <a:ext cx="6034680" cy="548280"/>
          </a:xfrm>
          <a:prstGeom prst="roundRect">
            <a:avLst>
              <a:gd name="adj" fmla="val 10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18" name="Text 3"/>
          <p:cNvSpPr/>
          <p:nvPr/>
        </p:nvSpPr>
        <p:spPr>
          <a:xfrm>
            <a:off x="822960" y="1691640"/>
            <a:ext cx="1645560" cy="5482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6ec1e4"/>
                </a:solidFill>
                <a:effectLst/>
                <a:uFillTx/>
                <a:latin typeface="Calibri"/>
                <a:ea typeface="Calibri"/>
              </a:rPr>
              <a:t>EXPERIENCES</a:t>
            </a:r>
            <a:endParaRPr b="0" lang="en-US" sz="1000" strike="noStrike" u="none">
              <a:solidFill>
                <a:srgbClr val="ffffff"/>
              </a:solidFill>
              <a:effectLst/>
              <a:uFillTx/>
              <a:latin typeface="Arial"/>
            </a:endParaRPr>
          </a:p>
        </p:txBody>
      </p:sp>
      <p:sp>
        <p:nvSpPr>
          <p:cNvPr id="319" name="Text 4"/>
          <p:cNvSpPr/>
          <p:nvPr/>
        </p:nvSpPr>
        <p:spPr>
          <a:xfrm>
            <a:off x="2377440" y="1691640"/>
            <a:ext cx="4205880" cy="5482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100" strike="noStrike" u="none">
                <a:solidFill>
                  <a:srgbClr val="ffffff"/>
                </a:solidFill>
                <a:effectLst/>
                <a:uFillTx/>
                <a:latin typeface="Calibri"/>
                <a:ea typeface="Calibri"/>
              </a:rPr>
              <a:t>Corporate  ·  Inner Circle  ·  Concierge</a:t>
            </a:r>
            <a:endParaRPr b="0" lang="en-US" sz="1100" strike="noStrike" u="none">
              <a:solidFill>
                <a:srgbClr val="ffffff"/>
              </a:solidFill>
              <a:effectLst/>
              <a:uFillTx/>
              <a:latin typeface="Arial"/>
            </a:endParaRPr>
          </a:p>
        </p:txBody>
      </p:sp>
      <p:sp>
        <p:nvSpPr>
          <p:cNvPr id="320" name="Shape 5"/>
          <p:cNvSpPr/>
          <p:nvPr/>
        </p:nvSpPr>
        <p:spPr>
          <a:xfrm>
            <a:off x="640080" y="2350080"/>
            <a:ext cx="6034680" cy="548280"/>
          </a:xfrm>
          <a:prstGeom prst="roundRect">
            <a:avLst>
              <a:gd name="adj" fmla="val 10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21" name="Text 6"/>
          <p:cNvSpPr/>
          <p:nvPr/>
        </p:nvSpPr>
        <p:spPr>
          <a:xfrm>
            <a:off x="822960" y="2350080"/>
            <a:ext cx="1645560" cy="5482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6ec1e4"/>
                </a:solidFill>
                <a:effectLst/>
                <a:uFillTx/>
                <a:latin typeface="Calibri"/>
                <a:ea typeface="Calibri"/>
              </a:rPr>
              <a:t>SERVICES</a:t>
            </a:r>
            <a:endParaRPr b="0" lang="en-US" sz="1000" strike="noStrike" u="none">
              <a:solidFill>
                <a:srgbClr val="ffffff"/>
              </a:solidFill>
              <a:effectLst/>
              <a:uFillTx/>
              <a:latin typeface="Arial"/>
            </a:endParaRPr>
          </a:p>
        </p:txBody>
      </p:sp>
      <p:sp>
        <p:nvSpPr>
          <p:cNvPr id="322" name="Text 7"/>
          <p:cNvSpPr/>
          <p:nvPr/>
        </p:nvSpPr>
        <p:spPr>
          <a:xfrm>
            <a:off x="2377440" y="2350080"/>
            <a:ext cx="4205880" cy="5482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100" strike="noStrike" u="none">
                <a:solidFill>
                  <a:srgbClr val="ffffff"/>
                </a:solidFill>
                <a:effectLst/>
                <a:uFillTx/>
                <a:latin typeface="Calibri"/>
                <a:ea typeface="Calibri"/>
              </a:rPr>
              <a:t>Search  ·  Policy  ·  Approval  ·  Booking  ·  Trips  ·  Messages</a:t>
            </a:r>
            <a:endParaRPr b="0" lang="en-US" sz="1100" strike="noStrike" u="none">
              <a:solidFill>
                <a:srgbClr val="ffffff"/>
              </a:solidFill>
              <a:effectLst/>
              <a:uFillTx/>
              <a:latin typeface="Arial"/>
            </a:endParaRPr>
          </a:p>
        </p:txBody>
      </p:sp>
      <p:sp>
        <p:nvSpPr>
          <p:cNvPr id="323" name="Shape 8"/>
          <p:cNvSpPr/>
          <p:nvPr/>
        </p:nvSpPr>
        <p:spPr>
          <a:xfrm>
            <a:off x="640080" y="3008520"/>
            <a:ext cx="6034680" cy="548280"/>
          </a:xfrm>
          <a:prstGeom prst="roundRect">
            <a:avLst>
              <a:gd name="adj" fmla="val 10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24" name="Text 9"/>
          <p:cNvSpPr/>
          <p:nvPr/>
        </p:nvSpPr>
        <p:spPr>
          <a:xfrm>
            <a:off x="822960" y="3008520"/>
            <a:ext cx="1645560" cy="5482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6ec1e4"/>
                </a:solidFill>
                <a:effectLst/>
                <a:uFillTx/>
                <a:latin typeface="Calibri"/>
                <a:ea typeface="Calibri"/>
              </a:rPr>
              <a:t>DATA</a:t>
            </a:r>
            <a:endParaRPr b="0" lang="en-US" sz="1000" strike="noStrike" u="none">
              <a:solidFill>
                <a:srgbClr val="ffffff"/>
              </a:solidFill>
              <a:effectLst/>
              <a:uFillTx/>
              <a:latin typeface="Arial"/>
            </a:endParaRPr>
          </a:p>
        </p:txBody>
      </p:sp>
      <p:sp>
        <p:nvSpPr>
          <p:cNvPr id="325" name="Text 10"/>
          <p:cNvSpPr/>
          <p:nvPr/>
        </p:nvSpPr>
        <p:spPr>
          <a:xfrm>
            <a:off x="2377440" y="3008520"/>
            <a:ext cx="4205880" cy="5482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100" strike="noStrike" u="none">
                <a:solidFill>
                  <a:srgbClr val="ffffff"/>
                </a:solidFill>
                <a:effectLst/>
                <a:uFillTx/>
                <a:latin typeface="Calibri"/>
                <a:ea typeface="Calibri"/>
              </a:rPr>
              <a:t>Identity  ·  Profiles  ·  Bookings  ·  Changes  ·  Audit</a:t>
            </a:r>
            <a:endParaRPr b="0" lang="en-US" sz="1100" strike="noStrike" u="none">
              <a:solidFill>
                <a:srgbClr val="ffffff"/>
              </a:solidFill>
              <a:effectLst/>
              <a:uFillTx/>
              <a:latin typeface="Arial"/>
            </a:endParaRPr>
          </a:p>
        </p:txBody>
      </p:sp>
      <p:sp>
        <p:nvSpPr>
          <p:cNvPr id="326" name="Shape 11"/>
          <p:cNvSpPr/>
          <p:nvPr/>
        </p:nvSpPr>
        <p:spPr>
          <a:xfrm>
            <a:off x="640080" y="3666600"/>
            <a:ext cx="6034680" cy="548280"/>
          </a:xfrm>
          <a:prstGeom prst="roundRect">
            <a:avLst>
              <a:gd name="adj" fmla="val 100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27" name="Text 12"/>
          <p:cNvSpPr/>
          <p:nvPr/>
        </p:nvSpPr>
        <p:spPr>
          <a:xfrm>
            <a:off x="822960" y="3666600"/>
            <a:ext cx="1645560" cy="5482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6ec1e4"/>
                </a:solidFill>
                <a:effectLst/>
                <a:uFillTx/>
                <a:latin typeface="Calibri"/>
                <a:ea typeface="Calibri"/>
              </a:rPr>
              <a:t>CONNECTIVITY</a:t>
            </a:r>
            <a:endParaRPr b="0" lang="en-US" sz="1000" strike="noStrike" u="none">
              <a:solidFill>
                <a:srgbClr val="ffffff"/>
              </a:solidFill>
              <a:effectLst/>
              <a:uFillTx/>
              <a:latin typeface="Arial"/>
            </a:endParaRPr>
          </a:p>
        </p:txBody>
      </p:sp>
      <p:sp>
        <p:nvSpPr>
          <p:cNvPr id="328" name="Text 13"/>
          <p:cNvSpPr/>
          <p:nvPr/>
        </p:nvSpPr>
        <p:spPr>
          <a:xfrm>
            <a:off x="2377440" y="3666600"/>
            <a:ext cx="4205880" cy="5482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100" strike="noStrike" u="none">
                <a:solidFill>
                  <a:srgbClr val="ffffff"/>
                </a:solidFill>
                <a:effectLst/>
                <a:uFillTx/>
                <a:latin typeface="Calibri"/>
                <a:ea typeface="Calibri"/>
              </a:rPr>
              <a:t>Air, hotel and car supply  ·  Maps  ·  Email</a:t>
            </a:r>
            <a:endParaRPr b="0" lang="en-US" sz="1100" strike="noStrike" u="none">
              <a:solidFill>
                <a:srgbClr val="ffffff"/>
              </a:solidFill>
              <a:effectLst/>
              <a:uFillTx/>
              <a:latin typeface="Arial"/>
            </a:endParaRPr>
          </a:p>
        </p:txBody>
      </p:sp>
      <p:sp>
        <p:nvSpPr>
          <p:cNvPr id="329" name="Text 14"/>
          <p:cNvSpPr/>
          <p:nvPr/>
        </p:nvSpPr>
        <p:spPr>
          <a:xfrm>
            <a:off x="640080" y="4389120"/>
            <a:ext cx="603468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150" strike="noStrike" u="none">
                <a:solidFill>
                  <a:srgbClr val="a9becd"/>
                </a:solidFill>
                <a:effectLst/>
                <a:uFillTx/>
                <a:latin typeface="Calibri"/>
                <a:ea typeface="Calibri"/>
              </a:rPr>
              <a:t>Role-aware access and company scope apply across every layer.</a:t>
            </a:r>
            <a:endParaRPr b="0" lang="en-US" sz="1150" strike="noStrike" u="none">
              <a:solidFill>
                <a:srgbClr val="ffffff"/>
              </a:solidFill>
              <a:effectLst/>
              <a:uFillTx/>
              <a:latin typeface="Arial"/>
            </a:endParaRPr>
          </a:p>
        </p:txBody>
      </p:sp>
      <p:sp>
        <p:nvSpPr>
          <p:cNvPr id="330" name="Text 15"/>
          <p:cNvSpPr/>
          <p:nvPr/>
        </p:nvSpPr>
        <p:spPr>
          <a:xfrm>
            <a:off x="7040880" y="1691640"/>
            <a:ext cx="457164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ONE LOGIN, SECURE HANDOFF</a:t>
            </a:r>
            <a:endParaRPr b="0" lang="en-US" sz="1100" strike="noStrike" u="none">
              <a:solidFill>
                <a:srgbClr val="ffffff"/>
              </a:solidFill>
              <a:effectLst/>
              <a:uFillTx/>
              <a:latin typeface="Arial"/>
            </a:endParaRPr>
          </a:p>
        </p:txBody>
      </p:sp>
      <p:sp>
        <p:nvSpPr>
          <p:cNvPr id="331" name="Shape 16"/>
          <p:cNvSpPr/>
          <p:nvPr/>
        </p:nvSpPr>
        <p:spPr>
          <a:xfrm>
            <a:off x="7040880" y="2057400"/>
            <a:ext cx="4480200" cy="868320"/>
          </a:xfrm>
          <a:prstGeom prst="roundRect">
            <a:avLst>
              <a:gd name="adj" fmla="val 842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32" name="Text 17"/>
          <p:cNvSpPr/>
          <p:nvPr/>
        </p:nvSpPr>
        <p:spPr>
          <a:xfrm>
            <a:off x="7269480" y="2258640"/>
            <a:ext cx="4023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250" strike="noStrike" u="none">
                <a:solidFill>
                  <a:srgbClr val="ffffff"/>
                </a:solidFill>
                <a:effectLst/>
                <a:uFillTx/>
                <a:latin typeface="Calibri"/>
                <a:ea typeface="Calibri"/>
              </a:rPr>
              <a:t>Signed in</a:t>
            </a:r>
            <a:endParaRPr b="0" lang="en-US" sz="1250" strike="noStrike" u="none">
              <a:solidFill>
                <a:srgbClr val="ffffff"/>
              </a:solidFill>
              <a:effectLst/>
              <a:uFillTx/>
              <a:latin typeface="Arial"/>
            </a:endParaRPr>
          </a:p>
        </p:txBody>
      </p:sp>
      <p:sp>
        <p:nvSpPr>
          <p:cNvPr id="333" name="Text 18"/>
          <p:cNvSpPr/>
          <p:nvPr/>
        </p:nvSpPr>
        <p:spPr>
          <a:xfrm>
            <a:off x="7269480" y="2587680"/>
            <a:ext cx="4023000" cy="1735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The traveller is already authenticated in the portal.</a:t>
            </a:r>
            <a:endParaRPr b="0" lang="en-US" sz="1050" strike="noStrike" u="none">
              <a:solidFill>
                <a:srgbClr val="ffffff"/>
              </a:solidFill>
              <a:effectLst/>
              <a:uFillTx/>
              <a:latin typeface="Arial"/>
            </a:endParaRPr>
          </a:p>
        </p:txBody>
      </p:sp>
      <p:sp>
        <p:nvSpPr>
          <p:cNvPr id="334" name="Shape 19"/>
          <p:cNvSpPr/>
          <p:nvPr/>
        </p:nvSpPr>
        <p:spPr>
          <a:xfrm>
            <a:off x="7040880" y="3063240"/>
            <a:ext cx="4480200" cy="868320"/>
          </a:xfrm>
          <a:prstGeom prst="roundRect">
            <a:avLst>
              <a:gd name="adj" fmla="val 842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35" name="Text 20"/>
          <p:cNvSpPr/>
          <p:nvPr/>
        </p:nvSpPr>
        <p:spPr>
          <a:xfrm>
            <a:off x="7269480" y="3264480"/>
            <a:ext cx="4023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250" strike="noStrike" u="none">
                <a:solidFill>
                  <a:srgbClr val="ffffff"/>
                </a:solidFill>
                <a:effectLst/>
                <a:uFillTx/>
                <a:latin typeface="Calibri"/>
                <a:ea typeface="Calibri"/>
              </a:rPr>
              <a:t>Secure bridge</a:t>
            </a:r>
            <a:endParaRPr b="0" lang="en-US" sz="1250" strike="noStrike" u="none">
              <a:solidFill>
                <a:srgbClr val="ffffff"/>
              </a:solidFill>
              <a:effectLst/>
              <a:uFillTx/>
              <a:latin typeface="Arial"/>
            </a:endParaRPr>
          </a:p>
        </p:txBody>
      </p:sp>
      <p:sp>
        <p:nvSpPr>
          <p:cNvPr id="336" name="Text 21"/>
          <p:cNvSpPr/>
          <p:nvPr/>
        </p:nvSpPr>
        <p:spPr>
          <a:xfrm>
            <a:off x="7269480" y="3593520"/>
            <a:ext cx="4023000" cy="1735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A short-lived launch token opens the destination.</a:t>
            </a:r>
            <a:endParaRPr b="0" lang="en-US" sz="1050" strike="noStrike" u="none">
              <a:solidFill>
                <a:srgbClr val="ffffff"/>
              </a:solidFill>
              <a:effectLst/>
              <a:uFillTx/>
              <a:latin typeface="Arial"/>
            </a:endParaRPr>
          </a:p>
        </p:txBody>
      </p:sp>
      <p:sp>
        <p:nvSpPr>
          <p:cNvPr id="337" name="Shape 22"/>
          <p:cNvSpPr/>
          <p:nvPr/>
        </p:nvSpPr>
        <p:spPr>
          <a:xfrm>
            <a:off x="7040880" y="4069080"/>
            <a:ext cx="4480200" cy="868320"/>
          </a:xfrm>
          <a:prstGeom prst="roundRect">
            <a:avLst>
              <a:gd name="adj" fmla="val 842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38" name="Text 23"/>
          <p:cNvSpPr/>
          <p:nvPr/>
        </p:nvSpPr>
        <p:spPr>
          <a:xfrm>
            <a:off x="7269480" y="4270320"/>
            <a:ext cx="4023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250" strike="noStrike" u="none">
                <a:solidFill>
                  <a:srgbClr val="ffffff"/>
                </a:solidFill>
                <a:effectLst/>
                <a:uFillTx/>
                <a:latin typeface="Calibri"/>
                <a:ea typeface="Calibri"/>
              </a:rPr>
              <a:t>Right experience</a:t>
            </a:r>
            <a:endParaRPr b="0" lang="en-US" sz="1250" strike="noStrike" u="none">
              <a:solidFill>
                <a:srgbClr val="ffffff"/>
              </a:solidFill>
              <a:effectLst/>
              <a:uFillTx/>
              <a:latin typeface="Arial"/>
            </a:endParaRPr>
          </a:p>
        </p:txBody>
      </p:sp>
      <p:sp>
        <p:nvSpPr>
          <p:cNvPr id="339" name="Text 24"/>
          <p:cNvSpPr/>
          <p:nvPr/>
        </p:nvSpPr>
        <p:spPr>
          <a:xfrm>
            <a:off x="7269480" y="4599360"/>
            <a:ext cx="4023000" cy="17352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The company’s Inner Circle or Concierge opens instantly.</a:t>
            </a:r>
            <a:endParaRPr b="0" lang="en-US" sz="1050" strike="noStrike" u="none">
              <a:solidFill>
                <a:srgbClr val="ffffff"/>
              </a:solidFill>
              <a:effectLst/>
              <a:uFillTx/>
              <a:latin typeface="Arial"/>
            </a:endParaRPr>
          </a:p>
        </p:txBody>
      </p:sp>
      <p:sp>
        <p:nvSpPr>
          <p:cNvPr id="340" name="Text 25"/>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341"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RELIABILITY &amp; SECURITY</a:t>
            </a:r>
            <a:endParaRPr b="0" lang="en-US" sz="1100" strike="noStrike" u="none">
              <a:solidFill>
                <a:srgbClr val="ffffff"/>
              </a:solidFill>
              <a:effectLst/>
              <a:uFillTx/>
              <a:latin typeface="Arial"/>
            </a:endParaRPr>
          </a:p>
        </p:txBody>
      </p:sp>
      <p:sp>
        <p:nvSpPr>
          <p:cNvPr id="342"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Dependable booking, enterprise control</a:t>
            </a:r>
            <a:endParaRPr b="0" lang="en-US" sz="3400" strike="noStrike" u="none">
              <a:solidFill>
                <a:srgbClr val="ffffff"/>
              </a:solidFill>
              <a:effectLst/>
              <a:uFillTx/>
              <a:latin typeface="Arial"/>
            </a:endParaRPr>
          </a:p>
        </p:txBody>
      </p:sp>
      <p:sp>
        <p:nvSpPr>
          <p:cNvPr id="343" name="Text 2"/>
          <p:cNvSpPr/>
          <p:nvPr/>
        </p:nvSpPr>
        <p:spPr>
          <a:xfrm>
            <a:off x="640080" y="1600200"/>
            <a:ext cx="457164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RELIABILITY</a:t>
            </a:r>
            <a:endParaRPr b="0" lang="en-US" sz="1100" strike="noStrike" u="none">
              <a:solidFill>
                <a:srgbClr val="ffffff"/>
              </a:solidFill>
              <a:effectLst/>
              <a:uFillTx/>
              <a:latin typeface="Arial"/>
            </a:endParaRPr>
          </a:p>
        </p:txBody>
      </p:sp>
      <p:sp>
        <p:nvSpPr>
          <p:cNvPr id="344" name="Shape 3"/>
          <p:cNvSpPr/>
          <p:nvPr/>
        </p:nvSpPr>
        <p:spPr>
          <a:xfrm>
            <a:off x="640080" y="1920240"/>
            <a:ext cx="3443760" cy="1416960"/>
          </a:xfrm>
          <a:prstGeom prst="roundRect">
            <a:avLst>
              <a:gd name="adj" fmla="val 516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45" name="Text 4"/>
          <p:cNvSpPr/>
          <p:nvPr/>
        </p:nvSpPr>
        <p:spPr>
          <a:xfrm>
            <a:off x="868680" y="21214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Efficient supplier access</a:t>
            </a:r>
            <a:endParaRPr b="0" lang="en-US" sz="1350" strike="noStrike" u="none">
              <a:solidFill>
                <a:srgbClr val="ffffff"/>
              </a:solidFill>
              <a:effectLst/>
              <a:uFillTx/>
              <a:latin typeface="Arial"/>
            </a:endParaRPr>
          </a:p>
        </p:txBody>
      </p:sp>
      <p:sp>
        <p:nvSpPr>
          <p:cNvPr id="346" name="Text 5"/>
          <p:cNvSpPr/>
          <p:nvPr/>
        </p:nvSpPr>
        <p:spPr>
          <a:xfrm>
            <a:off x="868680" y="2487240"/>
            <a:ext cx="2986560" cy="6854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Connections are reused and refreshed safely, reducing delays and failures.</a:t>
            </a:r>
            <a:endParaRPr b="0" lang="en-US" sz="1050" strike="noStrike" u="none">
              <a:solidFill>
                <a:srgbClr val="ffffff"/>
              </a:solidFill>
              <a:effectLst/>
              <a:uFillTx/>
              <a:latin typeface="Arial"/>
            </a:endParaRPr>
          </a:p>
        </p:txBody>
      </p:sp>
      <p:sp>
        <p:nvSpPr>
          <p:cNvPr id="347" name="Shape 6"/>
          <p:cNvSpPr/>
          <p:nvPr/>
        </p:nvSpPr>
        <p:spPr>
          <a:xfrm>
            <a:off x="4358520" y="1920240"/>
            <a:ext cx="3443760" cy="1416960"/>
          </a:xfrm>
          <a:prstGeom prst="roundRect">
            <a:avLst>
              <a:gd name="adj" fmla="val 516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48" name="Text 7"/>
          <p:cNvSpPr/>
          <p:nvPr/>
        </p:nvSpPr>
        <p:spPr>
          <a:xfrm>
            <a:off x="4587120" y="21214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Honest error handling</a:t>
            </a:r>
            <a:endParaRPr b="0" lang="en-US" sz="1350" strike="noStrike" u="none">
              <a:solidFill>
                <a:srgbClr val="ffffff"/>
              </a:solidFill>
              <a:effectLst/>
              <a:uFillTx/>
              <a:latin typeface="Arial"/>
            </a:endParaRPr>
          </a:p>
        </p:txBody>
      </p:sp>
      <p:sp>
        <p:nvSpPr>
          <p:cNvPr id="349" name="Text 8"/>
          <p:cNvSpPr/>
          <p:nvPr/>
        </p:nvSpPr>
        <p:spPr>
          <a:xfrm>
            <a:off x="4587120" y="2487240"/>
            <a:ext cx="2986560" cy="6854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Outages, rule gaps and true no-results are told apart, so travellers see accurate messages.</a:t>
            </a:r>
            <a:endParaRPr b="0" lang="en-US" sz="1050" strike="noStrike" u="none">
              <a:solidFill>
                <a:srgbClr val="ffffff"/>
              </a:solidFill>
              <a:effectLst/>
              <a:uFillTx/>
              <a:latin typeface="Arial"/>
            </a:endParaRPr>
          </a:p>
        </p:txBody>
      </p:sp>
      <p:sp>
        <p:nvSpPr>
          <p:cNvPr id="350" name="Shape 9"/>
          <p:cNvSpPr/>
          <p:nvPr/>
        </p:nvSpPr>
        <p:spPr>
          <a:xfrm>
            <a:off x="8077320" y="1920240"/>
            <a:ext cx="3443760" cy="1416960"/>
          </a:xfrm>
          <a:prstGeom prst="roundRect">
            <a:avLst>
              <a:gd name="adj" fmla="val 516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51" name="Text 10"/>
          <p:cNvSpPr/>
          <p:nvPr/>
        </p:nvSpPr>
        <p:spPr>
          <a:xfrm>
            <a:off x="8305920" y="212148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Root-cause evidence</a:t>
            </a:r>
            <a:endParaRPr b="0" lang="en-US" sz="1350" strike="noStrike" u="none">
              <a:solidFill>
                <a:srgbClr val="ffffff"/>
              </a:solidFill>
              <a:effectLst/>
              <a:uFillTx/>
              <a:latin typeface="Arial"/>
            </a:endParaRPr>
          </a:p>
        </p:txBody>
      </p:sp>
      <p:sp>
        <p:nvSpPr>
          <p:cNvPr id="352" name="Text 11"/>
          <p:cNvSpPr/>
          <p:nvPr/>
        </p:nvSpPr>
        <p:spPr>
          <a:xfrm>
            <a:off x="8305920" y="2487240"/>
            <a:ext cx="2986560" cy="6854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Supplier interactions are recorded to support fast investigation.</a:t>
            </a:r>
            <a:endParaRPr b="0" lang="en-US" sz="1050" strike="noStrike" u="none">
              <a:solidFill>
                <a:srgbClr val="ffffff"/>
              </a:solidFill>
              <a:effectLst/>
              <a:uFillTx/>
              <a:latin typeface="Arial"/>
            </a:endParaRPr>
          </a:p>
        </p:txBody>
      </p:sp>
      <p:sp>
        <p:nvSpPr>
          <p:cNvPr id="353" name="Text 12"/>
          <p:cNvSpPr/>
          <p:nvPr/>
        </p:nvSpPr>
        <p:spPr>
          <a:xfrm>
            <a:off x="640080" y="3611880"/>
            <a:ext cx="457164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SECURITY &amp; GOVERNANCE</a:t>
            </a:r>
            <a:endParaRPr b="0" lang="en-US" sz="1100" strike="noStrike" u="none">
              <a:solidFill>
                <a:srgbClr val="ffffff"/>
              </a:solidFill>
              <a:effectLst/>
              <a:uFillTx/>
              <a:latin typeface="Arial"/>
            </a:endParaRPr>
          </a:p>
        </p:txBody>
      </p:sp>
      <p:sp>
        <p:nvSpPr>
          <p:cNvPr id="354" name="Shape 13"/>
          <p:cNvSpPr/>
          <p:nvPr/>
        </p:nvSpPr>
        <p:spPr>
          <a:xfrm>
            <a:off x="640080" y="3931920"/>
            <a:ext cx="3443760" cy="1416960"/>
          </a:xfrm>
          <a:prstGeom prst="roundRect">
            <a:avLst>
              <a:gd name="adj" fmla="val 516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55" name="Text 14"/>
          <p:cNvSpPr/>
          <p:nvPr/>
        </p:nvSpPr>
        <p:spPr>
          <a:xfrm>
            <a:off x="868680" y="41331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Identity</a:t>
            </a:r>
            <a:endParaRPr b="0" lang="en-US" sz="1350" strike="noStrike" u="none">
              <a:solidFill>
                <a:srgbClr val="ffffff"/>
              </a:solidFill>
              <a:effectLst/>
              <a:uFillTx/>
              <a:latin typeface="Arial"/>
            </a:endParaRPr>
          </a:p>
        </p:txBody>
      </p:sp>
      <p:sp>
        <p:nvSpPr>
          <p:cNvPr id="356" name="Text 15"/>
          <p:cNvSpPr/>
          <p:nvPr/>
        </p:nvSpPr>
        <p:spPr>
          <a:xfrm>
            <a:off x="868680" y="4498920"/>
            <a:ext cx="2986560" cy="6854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Authentication, roles and company membership, validated through controlled access.</a:t>
            </a:r>
            <a:endParaRPr b="0" lang="en-US" sz="1050" strike="noStrike" u="none">
              <a:solidFill>
                <a:srgbClr val="ffffff"/>
              </a:solidFill>
              <a:effectLst/>
              <a:uFillTx/>
              <a:latin typeface="Arial"/>
            </a:endParaRPr>
          </a:p>
        </p:txBody>
      </p:sp>
      <p:sp>
        <p:nvSpPr>
          <p:cNvPr id="357" name="Shape 16"/>
          <p:cNvSpPr/>
          <p:nvPr/>
        </p:nvSpPr>
        <p:spPr>
          <a:xfrm>
            <a:off x="4358520" y="3931920"/>
            <a:ext cx="3443760" cy="1416960"/>
          </a:xfrm>
          <a:prstGeom prst="roundRect">
            <a:avLst>
              <a:gd name="adj" fmla="val 516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58" name="Text 17"/>
          <p:cNvSpPr/>
          <p:nvPr/>
        </p:nvSpPr>
        <p:spPr>
          <a:xfrm>
            <a:off x="4587120" y="41331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Data</a:t>
            </a:r>
            <a:endParaRPr b="0" lang="en-US" sz="1350" strike="noStrike" u="none">
              <a:solidFill>
                <a:srgbClr val="ffffff"/>
              </a:solidFill>
              <a:effectLst/>
              <a:uFillTx/>
              <a:latin typeface="Arial"/>
            </a:endParaRPr>
          </a:p>
        </p:txBody>
      </p:sp>
      <p:sp>
        <p:nvSpPr>
          <p:cNvPr id="359" name="Text 18"/>
          <p:cNvSpPr/>
          <p:nvPr/>
        </p:nvSpPr>
        <p:spPr>
          <a:xfrm>
            <a:off x="4587120" y="4498920"/>
            <a:ext cx="2986560" cy="6854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Company-scoped records with access controls at every layer.</a:t>
            </a:r>
            <a:endParaRPr b="0" lang="en-US" sz="1050" strike="noStrike" u="none">
              <a:solidFill>
                <a:srgbClr val="ffffff"/>
              </a:solidFill>
              <a:effectLst/>
              <a:uFillTx/>
              <a:latin typeface="Arial"/>
            </a:endParaRPr>
          </a:p>
        </p:txBody>
      </p:sp>
      <p:sp>
        <p:nvSpPr>
          <p:cNvPr id="360" name="Shape 19"/>
          <p:cNvSpPr/>
          <p:nvPr/>
        </p:nvSpPr>
        <p:spPr>
          <a:xfrm>
            <a:off x="8077320" y="3931920"/>
            <a:ext cx="3443760" cy="1416960"/>
          </a:xfrm>
          <a:prstGeom prst="roundRect">
            <a:avLst>
              <a:gd name="adj" fmla="val 5161"/>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61" name="Text 20"/>
          <p:cNvSpPr/>
          <p:nvPr/>
        </p:nvSpPr>
        <p:spPr>
          <a:xfrm>
            <a:off x="8305920" y="4133160"/>
            <a:ext cx="2986560" cy="3106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50" strike="noStrike" u="none">
                <a:solidFill>
                  <a:srgbClr val="ffffff"/>
                </a:solidFill>
                <a:effectLst/>
                <a:uFillTx/>
                <a:latin typeface="Calibri"/>
                <a:ea typeface="Calibri"/>
              </a:rPr>
              <a:t>Operations</a:t>
            </a:r>
            <a:endParaRPr b="0" lang="en-US" sz="1350" strike="noStrike" u="none">
              <a:solidFill>
                <a:srgbClr val="ffffff"/>
              </a:solidFill>
              <a:effectLst/>
              <a:uFillTx/>
              <a:latin typeface="Arial"/>
            </a:endParaRPr>
          </a:p>
        </p:txBody>
      </p:sp>
      <p:sp>
        <p:nvSpPr>
          <p:cNvPr id="362" name="Text 21"/>
          <p:cNvSpPr/>
          <p:nvPr/>
        </p:nvSpPr>
        <p:spPr>
          <a:xfrm>
            <a:off x="8305920" y="4498920"/>
            <a:ext cx="2986560" cy="6854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Server-side supplier calls, protected credentials and audit evidence.</a:t>
            </a:r>
            <a:endParaRPr b="0" lang="en-US" sz="1050" strike="noStrike" u="none">
              <a:solidFill>
                <a:srgbClr val="ffffff"/>
              </a:solidFill>
              <a:effectLst/>
              <a:uFillTx/>
              <a:latin typeface="Arial"/>
            </a:endParaRPr>
          </a:p>
        </p:txBody>
      </p:sp>
      <p:sp>
        <p:nvSpPr>
          <p:cNvPr id="363" name="Text 22"/>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364"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DIFFERENTIATION</a:t>
            </a:r>
            <a:endParaRPr b="0" lang="en-US" sz="1100" strike="noStrike" u="none">
              <a:solidFill>
                <a:srgbClr val="ffffff"/>
              </a:solidFill>
              <a:effectLst/>
              <a:uFillTx/>
              <a:latin typeface="Arial"/>
            </a:endParaRPr>
          </a:p>
        </p:txBody>
      </p:sp>
      <p:sp>
        <p:nvSpPr>
          <p:cNvPr id="365"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The moat is workflow depth beneath a simple portal</a:t>
            </a:r>
            <a:endParaRPr b="0" lang="en-US" sz="3400" strike="noStrike" u="none">
              <a:solidFill>
                <a:srgbClr val="ffffff"/>
              </a:solidFill>
              <a:effectLst/>
              <a:uFillTx/>
              <a:latin typeface="Arial"/>
            </a:endParaRPr>
          </a:p>
        </p:txBody>
      </p:sp>
      <p:sp>
        <p:nvSpPr>
          <p:cNvPr id="366" name="Shape 2"/>
          <p:cNvSpPr/>
          <p:nvPr/>
        </p:nvSpPr>
        <p:spPr>
          <a:xfrm>
            <a:off x="640080" y="1691640"/>
            <a:ext cx="10881000" cy="676440"/>
          </a:xfrm>
          <a:prstGeom prst="roundRect">
            <a:avLst>
              <a:gd name="adj" fmla="val 8108"/>
            </a:avLst>
          </a:prstGeom>
          <a:solidFill>
            <a:srgbClr val="17394f"/>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67" name="Text 3"/>
          <p:cNvSpPr/>
          <p:nvPr/>
        </p:nvSpPr>
        <p:spPr>
          <a:xfrm>
            <a:off x="868680" y="1691640"/>
            <a:ext cx="2011320" cy="676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PORTAL</a:t>
            </a:r>
            <a:endParaRPr b="0" lang="en-US" sz="1100" strike="noStrike" u="none">
              <a:solidFill>
                <a:srgbClr val="ffffff"/>
              </a:solidFill>
              <a:effectLst/>
              <a:uFillTx/>
              <a:latin typeface="Arial"/>
            </a:endParaRPr>
          </a:p>
        </p:txBody>
      </p:sp>
      <p:sp>
        <p:nvSpPr>
          <p:cNvPr id="368" name="Text 4"/>
          <p:cNvSpPr/>
          <p:nvPr/>
        </p:nvSpPr>
        <p:spPr>
          <a:xfrm>
            <a:off x="2926080" y="1691640"/>
            <a:ext cx="7772040" cy="676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ffffff"/>
                </a:solidFill>
                <a:effectLst/>
                <a:uFillTx/>
                <a:latin typeface="Calibri"/>
                <a:ea typeface="Calibri"/>
              </a:rPr>
              <a:t>One entry across three travel experiences.</a:t>
            </a:r>
            <a:endParaRPr b="0" lang="en-US" sz="1250" strike="noStrike" u="none">
              <a:solidFill>
                <a:srgbClr val="ffffff"/>
              </a:solidFill>
              <a:effectLst/>
              <a:uFillTx/>
              <a:latin typeface="Arial"/>
            </a:endParaRPr>
          </a:p>
        </p:txBody>
      </p:sp>
      <p:sp>
        <p:nvSpPr>
          <p:cNvPr id="369" name="Shape 5"/>
          <p:cNvSpPr/>
          <p:nvPr/>
        </p:nvSpPr>
        <p:spPr>
          <a:xfrm>
            <a:off x="960120" y="2496240"/>
            <a:ext cx="10240920" cy="676440"/>
          </a:xfrm>
          <a:prstGeom prst="roundRect">
            <a:avLst>
              <a:gd name="adj" fmla="val 8108"/>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70" name="Text 6"/>
          <p:cNvSpPr/>
          <p:nvPr/>
        </p:nvSpPr>
        <p:spPr>
          <a:xfrm>
            <a:off x="1188720" y="2496240"/>
            <a:ext cx="2011320" cy="676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IDENTITY</a:t>
            </a:r>
            <a:endParaRPr b="0" lang="en-US" sz="1100" strike="noStrike" u="none">
              <a:solidFill>
                <a:srgbClr val="ffffff"/>
              </a:solidFill>
              <a:effectLst/>
              <a:uFillTx/>
              <a:latin typeface="Arial"/>
            </a:endParaRPr>
          </a:p>
        </p:txBody>
      </p:sp>
      <p:sp>
        <p:nvSpPr>
          <p:cNvPr id="371" name="Text 7"/>
          <p:cNvSpPr/>
          <p:nvPr/>
        </p:nvSpPr>
        <p:spPr>
          <a:xfrm>
            <a:off x="3246120" y="2496240"/>
            <a:ext cx="7131960" cy="676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ffffff"/>
                </a:solidFill>
                <a:effectLst/>
                <a:uFillTx/>
                <a:latin typeface="Calibri"/>
                <a:ea typeface="Calibri"/>
              </a:rPr>
              <a:t>One traveller relationship with role-aware access.</a:t>
            </a:r>
            <a:endParaRPr b="0" lang="en-US" sz="1250" strike="noStrike" u="none">
              <a:solidFill>
                <a:srgbClr val="ffffff"/>
              </a:solidFill>
              <a:effectLst/>
              <a:uFillTx/>
              <a:latin typeface="Arial"/>
            </a:endParaRPr>
          </a:p>
        </p:txBody>
      </p:sp>
      <p:sp>
        <p:nvSpPr>
          <p:cNvPr id="372" name="Shape 8"/>
          <p:cNvSpPr/>
          <p:nvPr/>
        </p:nvSpPr>
        <p:spPr>
          <a:xfrm>
            <a:off x="1280160" y="3300840"/>
            <a:ext cx="9600840" cy="676440"/>
          </a:xfrm>
          <a:prstGeom prst="roundRect">
            <a:avLst>
              <a:gd name="adj" fmla="val 8108"/>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73" name="Text 9"/>
          <p:cNvSpPr/>
          <p:nvPr/>
        </p:nvSpPr>
        <p:spPr>
          <a:xfrm>
            <a:off x="1508760" y="3300840"/>
            <a:ext cx="2011320" cy="676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GOVERNANCE</a:t>
            </a:r>
            <a:endParaRPr b="0" lang="en-US" sz="1100" strike="noStrike" u="none">
              <a:solidFill>
                <a:srgbClr val="ffffff"/>
              </a:solidFill>
              <a:effectLst/>
              <a:uFillTx/>
              <a:latin typeface="Arial"/>
            </a:endParaRPr>
          </a:p>
        </p:txBody>
      </p:sp>
      <p:sp>
        <p:nvSpPr>
          <p:cNvPr id="374" name="Text 10"/>
          <p:cNvSpPr/>
          <p:nvPr/>
        </p:nvSpPr>
        <p:spPr>
          <a:xfrm>
            <a:off x="3566160" y="3300840"/>
            <a:ext cx="6491880" cy="676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ffffff"/>
                </a:solidFill>
                <a:effectLst/>
                <a:uFillTx/>
                <a:latin typeface="Calibri"/>
                <a:ea typeface="Calibri"/>
              </a:rPr>
              <a:t>Policy, approvals and organisational context.</a:t>
            </a:r>
            <a:endParaRPr b="0" lang="en-US" sz="1250" strike="noStrike" u="none">
              <a:solidFill>
                <a:srgbClr val="ffffff"/>
              </a:solidFill>
              <a:effectLst/>
              <a:uFillTx/>
              <a:latin typeface="Arial"/>
            </a:endParaRPr>
          </a:p>
        </p:txBody>
      </p:sp>
      <p:sp>
        <p:nvSpPr>
          <p:cNvPr id="375" name="Shape 11"/>
          <p:cNvSpPr/>
          <p:nvPr/>
        </p:nvSpPr>
        <p:spPr>
          <a:xfrm>
            <a:off x="1600200" y="4105800"/>
            <a:ext cx="8960760" cy="676440"/>
          </a:xfrm>
          <a:prstGeom prst="roundRect">
            <a:avLst>
              <a:gd name="adj" fmla="val 8108"/>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76" name="Text 12"/>
          <p:cNvSpPr/>
          <p:nvPr/>
        </p:nvSpPr>
        <p:spPr>
          <a:xfrm>
            <a:off x="1828800" y="4105800"/>
            <a:ext cx="2011320" cy="676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TRANSACTION</a:t>
            </a:r>
            <a:endParaRPr b="0" lang="en-US" sz="1100" strike="noStrike" u="none">
              <a:solidFill>
                <a:srgbClr val="ffffff"/>
              </a:solidFill>
              <a:effectLst/>
              <a:uFillTx/>
              <a:latin typeface="Arial"/>
            </a:endParaRPr>
          </a:p>
        </p:txBody>
      </p:sp>
      <p:sp>
        <p:nvSpPr>
          <p:cNvPr id="377" name="Text 13"/>
          <p:cNvSpPr/>
          <p:nvPr/>
        </p:nvSpPr>
        <p:spPr>
          <a:xfrm>
            <a:off x="3886200" y="4105800"/>
            <a:ext cx="5851800" cy="676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ffffff"/>
                </a:solidFill>
                <a:effectLst/>
                <a:uFillTx/>
                <a:latin typeface="Calibri"/>
                <a:ea typeface="Calibri"/>
              </a:rPr>
              <a:t>Live supplier pricing, booking and servicing.</a:t>
            </a:r>
            <a:endParaRPr b="0" lang="en-US" sz="1250" strike="noStrike" u="none">
              <a:solidFill>
                <a:srgbClr val="ffffff"/>
              </a:solidFill>
              <a:effectLst/>
              <a:uFillTx/>
              <a:latin typeface="Arial"/>
            </a:endParaRPr>
          </a:p>
        </p:txBody>
      </p:sp>
      <p:sp>
        <p:nvSpPr>
          <p:cNvPr id="378" name="Shape 14"/>
          <p:cNvSpPr/>
          <p:nvPr/>
        </p:nvSpPr>
        <p:spPr>
          <a:xfrm>
            <a:off x="1920240" y="4910400"/>
            <a:ext cx="8320680" cy="676440"/>
          </a:xfrm>
          <a:prstGeom prst="roundRect">
            <a:avLst>
              <a:gd name="adj" fmla="val 8108"/>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79" name="Text 15"/>
          <p:cNvSpPr/>
          <p:nvPr/>
        </p:nvSpPr>
        <p:spPr>
          <a:xfrm>
            <a:off x="2148840" y="4910400"/>
            <a:ext cx="2011320" cy="676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OPERATIONS</a:t>
            </a:r>
            <a:endParaRPr b="0" lang="en-US" sz="1100" strike="noStrike" u="none">
              <a:solidFill>
                <a:srgbClr val="ffffff"/>
              </a:solidFill>
              <a:effectLst/>
              <a:uFillTx/>
              <a:latin typeface="Arial"/>
            </a:endParaRPr>
          </a:p>
        </p:txBody>
      </p:sp>
      <p:sp>
        <p:nvSpPr>
          <p:cNvPr id="380" name="Text 16"/>
          <p:cNvSpPr/>
          <p:nvPr/>
        </p:nvSpPr>
        <p:spPr>
          <a:xfrm>
            <a:off x="4206240" y="4910400"/>
            <a:ext cx="5211720" cy="676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50" strike="noStrike" u="none">
                <a:solidFill>
                  <a:srgbClr val="ffffff"/>
                </a:solidFill>
                <a:effectLst/>
                <a:uFillTx/>
                <a:latin typeface="Calibri"/>
                <a:ea typeface="Calibri"/>
              </a:rPr>
              <a:t>Onboarding, communications, diagnostics and duty of care.</a:t>
            </a:r>
            <a:endParaRPr b="0" lang="en-US" sz="1250" strike="noStrike" u="none">
              <a:solidFill>
                <a:srgbClr val="ffffff"/>
              </a:solidFill>
              <a:effectLst/>
              <a:uFillTx/>
              <a:latin typeface="Arial"/>
            </a:endParaRPr>
          </a:p>
        </p:txBody>
      </p:sp>
      <p:sp>
        <p:nvSpPr>
          <p:cNvPr id="381" name="Text 17"/>
          <p:cNvSpPr/>
          <p:nvPr/>
        </p:nvSpPr>
        <p:spPr>
          <a:xfrm>
            <a:off x="640080" y="5806440"/>
            <a:ext cx="1088100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400" strike="noStrike" u="none">
                <a:solidFill>
                  <a:srgbClr val="6ec1e4"/>
                </a:solidFill>
                <a:effectLst/>
                <a:uFillTx/>
                <a:latin typeface="Cambria"/>
                <a:ea typeface="Cambria"/>
              </a:rPr>
              <a:t>Simple on the surface. Hard to replicate underneath.</a:t>
            </a:r>
            <a:endParaRPr b="0" lang="en-US" sz="1400" strike="noStrike" u="none">
              <a:solidFill>
                <a:srgbClr val="ffffff"/>
              </a:solidFill>
              <a:effectLst/>
              <a:uFillTx/>
              <a:latin typeface="Arial"/>
            </a:endParaRPr>
          </a:p>
        </p:txBody>
      </p:sp>
      <p:sp>
        <p:nvSpPr>
          <p:cNvPr id="382" name="Text 18"/>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383"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GO-TO-MARKET</a:t>
            </a:r>
            <a:endParaRPr b="0" lang="en-US" sz="1100" strike="noStrike" u="none">
              <a:solidFill>
                <a:srgbClr val="ffffff"/>
              </a:solidFill>
              <a:effectLst/>
              <a:uFillTx/>
              <a:latin typeface="Arial"/>
            </a:endParaRPr>
          </a:p>
        </p:txBody>
      </p:sp>
      <p:sp>
        <p:nvSpPr>
          <p:cNvPr id="384"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Land with control, expand through traveller value</a:t>
            </a:r>
            <a:endParaRPr b="0" lang="en-US" sz="3400" strike="noStrike" u="none">
              <a:solidFill>
                <a:srgbClr val="ffffff"/>
              </a:solidFill>
              <a:effectLst/>
              <a:uFillTx/>
              <a:latin typeface="Arial"/>
            </a:endParaRPr>
          </a:p>
        </p:txBody>
      </p:sp>
      <p:sp>
        <p:nvSpPr>
          <p:cNvPr id="385" name="Shape 2"/>
          <p:cNvSpPr/>
          <p:nvPr/>
        </p:nvSpPr>
        <p:spPr>
          <a:xfrm>
            <a:off x="640080" y="1828800"/>
            <a:ext cx="3443760" cy="2285640"/>
          </a:xfrm>
          <a:prstGeom prst="roundRect">
            <a:avLst>
              <a:gd name="adj" fmla="val 32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86" name="Text 3"/>
          <p:cNvSpPr/>
          <p:nvPr/>
        </p:nvSpPr>
        <p:spPr>
          <a:xfrm>
            <a:off x="868680" y="20300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LAND</a:t>
            </a:r>
            <a:endParaRPr b="0" lang="en-US" sz="1800" strike="noStrike" u="none">
              <a:solidFill>
                <a:srgbClr val="ffffff"/>
              </a:solidFill>
              <a:effectLst/>
              <a:uFillTx/>
              <a:latin typeface="Arial"/>
            </a:endParaRPr>
          </a:p>
        </p:txBody>
      </p:sp>
      <p:sp>
        <p:nvSpPr>
          <p:cNvPr id="387" name="Text 4"/>
          <p:cNvSpPr/>
          <p:nvPr/>
        </p:nvSpPr>
        <p:spPr>
          <a:xfrm>
            <a:off x="868680" y="2414160"/>
            <a:ext cx="298656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Corporate Travel</a:t>
            </a:r>
            <a:endParaRPr b="0" lang="en-US" sz="1300" strike="noStrike" u="none">
              <a:solidFill>
                <a:srgbClr val="ffffff"/>
              </a:solidFill>
              <a:effectLst/>
              <a:uFillTx/>
              <a:latin typeface="Arial"/>
            </a:endParaRPr>
          </a:p>
        </p:txBody>
      </p:sp>
      <p:sp>
        <p:nvSpPr>
          <p:cNvPr id="388" name="Text 5"/>
          <p:cNvSpPr/>
          <p:nvPr/>
        </p:nvSpPr>
        <p:spPr>
          <a:xfrm>
            <a:off x="868680" y="2926080"/>
            <a:ext cx="2986560" cy="10238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Win the company relationship through managed booking, policy, approvals and service.</a:t>
            </a:r>
            <a:endParaRPr b="0" lang="en-US" sz="1050" strike="noStrike" u="none">
              <a:solidFill>
                <a:srgbClr val="ffffff"/>
              </a:solidFill>
              <a:effectLst/>
              <a:uFillTx/>
              <a:latin typeface="Arial"/>
            </a:endParaRPr>
          </a:p>
        </p:txBody>
      </p:sp>
      <p:sp>
        <p:nvSpPr>
          <p:cNvPr id="389" name="Text 6"/>
          <p:cNvSpPr/>
          <p:nvPr/>
        </p:nvSpPr>
        <p:spPr>
          <a:xfrm>
            <a:off x="4102560" y="278892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390" name="Shape 7"/>
          <p:cNvSpPr/>
          <p:nvPr/>
        </p:nvSpPr>
        <p:spPr>
          <a:xfrm>
            <a:off x="4358520" y="1828800"/>
            <a:ext cx="3443760" cy="2285640"/>
          </a:xfrm>
          <a:prstGeom prst="roundRect">
            <a:avLst>
              <a:gd name="adj" fmla="val 32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91" name="Text 8"/>
          <p:cNvSpPr/>
          <p:nvPr/>
        </p:nvSpPr>
        <p:spPr>
          <a:xfrm>
            <a:off x="4587120" y="20300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EXPAND</a:t>
            </a:r>
            <a:endParaRPr b="0" lang="en-US" sz="1800" strike="noStrike" u="none">
              <a:solidFill>
                <a:srgbClr val="ffffff"/>
              </a:solidFill>
              <a:effectLst/>
              <a:uFillTx/>
              <a:latin typeface="Arial"/>
            </a:endParaRPr>
          </a:p>
        </p:txBody>
      </p:sp>
      <p:sp>
        <p:nvSpPr>
          <p:cNvPr id="392" name="Text 9"/>
          <p:cNvSpPr/>
          <p:nvPr/>
        </p:nvSpPr>
        <p:spPr>
          <a:xfrm>
            <a:off x="4587120" y="2414160"/>
            <a:ext cx="298656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Inner Circle</a:t>
            </a:r>
            <a:endParaRPr b="0" lang="en-US" sz="1300" strike="noStrike" u="none">
              <a:solidFill>
                <a:srgbClr val="ffffff"/>
              </a:solidFill>
              <a:effectLst/>
              <a:uFillTx/>
              <a:latin typeface="Arial"/>
            </a:endParaRPr>
          </a:p>
        </p:txBody>
      </p:sp>
      <p:sp>
        <p:nvSpPr>
          <p:cNvPr id="393" name="Text 10"/>
          <p:cNvSpPr/>
          <p:nvPr/>
        </p:nvSpPr>
        <p:spPr>
          <a:xfrm>
            <a:off x="4587120" y="2926080"/>
            <a:ext cx="2986560" cy="10238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Extend the same identity into personal travel as a valued employee benefit.</a:t>
            </a:r>
            <a:endParaRPr b="0" lang="en-US" sz="1050" strike="noStrike" u="none">
              <a:solidFill>
                <a:srgbClr val="ffffff"/>
              </a:solidFill>
              <a:effectLst/>
              <a:uFillTx/>
              <a:latin typeface="Arial"/>
            </a:endParaRPr>
          </a:p>
        </p:txBody>
      </p:sp>
      <p:sp>
        <p:nvSpPr>
          <p:cNvPr id="394" name="Text 11"/>
          <p:cNvSpPr/>
          <p:nvPr/>
        </p:nvSpPr>
        <p:spPr>
          <a:xfrm>
            <a:off x="7821000" y="2788920"/>
            <a:ext cx="237240" cy="36540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2000" strike="noStrike" u="none">
                <a:solidFill>
                  <a:srgbClr val="6ec1e4"/>
                </a:solidFill>
                <a:effectLst/>
                <a:uFillTx/>
                <a:latin typeface="Calibri"/>
                <a:ea typeface="Calibri"/>
              </a:rPr>
              <a:t>›</a:t>
            </a:r>
            <a:endParaRPr b="0" lang="en-US" sz="2000" strike="noStrike" u="none">
              <a:solidFill>
                <a:srgbClr val="ffffff"/>
              </a:solidFill>
              <a:effectLst/>
              <a:uFillTx/>
              <a:latin typeface="Arial"/>
            </a:endParaRPr>
          </a:p>
        </p:txBody>
      </p:sp>
      <p:sp>
        <p:nvSpPr>
          <p:cNvPr id="395" name="Shape 12"/>
          <p:cNvSpPr/>
          <p:nvPr/>
        </p:nvSpPr>
        <p:spPr>
          <a:xfrm>
            <a:off x="8077320" y="1828800"/>
            <a:ext cx="3443760" cy="2285640"/>
          </a:xfrm>
          <a:prstGeom prst="roundRect">
            <a:avLst>
              <a:gd name="adj" fmla="val 3200"/>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96" name="Text 13"/>
          <p:cNvSpPr/>
          <p:nvPr/>
        </p:nvSpPr>
        <p:spPr>
          <a:xfrm>
            <a:off x="8305920" y="2030040"/>
            <a:ext cx="1096920" cy="292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800" strike="noStrike" u="none">
                <a:solidFill>
                  <a:srgbClr val="6ec1e4"/>
                </a:solidFill>
                <a:effectLst/>
                <a:uFillTx/>
                <a:latin typeface="Cambria"/>
                <a:ea typeface="Cambria"/>
              </a:rPr>
              <a:t>DEEPEN</a:t>
            </a:r>
            <a:endParaRPr b="0" lang="en-US" sz="1800" strike="noStrike" u="none">
              <a:solidFill>
                <a:srgbClr val="ffffff"/>
              </a:solidFill>
              <a:effectLst/>
              <a:uFillTx/>
              <a:latin typeface="Arial"/>
            </a:endParaRPr>
          </a:p>
        </p:txBody>
      </p:sp>
      <p:sp>
        <p:nvSpPr>
          <p:cNvPr id="397" name="Text 14"/>
          <p:cNvSpPr/>
          <p:nvPr/>
        </p:nvSpPr>
        <p:spPr>
          <a:xfrm>
            <a:off x="8305920" y="2414160"/>
            <a:ext cx="298656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fffff"/>
                </a:solidFill>
                <a:effectLst/>
                <a:uFillTx/>
                <a:latin typeface="Calibri"/>
                <a:ea typeface="Calibri"/>
              </a:rPr>
              <a:t>Concierge</a:t>
            </a:r>
            <a:endParaRPr b="0" lang="en-US" sz="1300" strike="noStrike" u="none">
              <a:solidFill>
                <a:srgbClr val="ffffff"/>
              </a:solidFill>
              <a:effectLst/>
              <a:uFillTx/>
              <a:latin typeface="Arial"/>
            </a:endParaRPr>
          </a:p>
        </p:txBody>
      </p:sp>
      <p:sp>
        <p:nvSpPr>
          <p:cNvPr id="398" name="Text 15"/>
          <p:cNvSpPr/>
          <p:nvPr/>
        </p:nvSpPr>
        <p:spPr>
          <a:xfrm>
            <a:off x="8305920" y="2926080"/>
            <a:ext cx="2986560" cy="1023840"/>
          </a:xfrm>
          <a:prstGeom prst="rect">
            <a:avLst/>
          </a:prstGeom>
          <a:noFill/>
          <a:ln w="0">
            <a:noFill/>
          </a:ln>
        </p:spPr>
        <p:style>
          <a:lnRef idx="0"/>
          <a:fillRef idx="0"/>
          <a:effectRef idx="0"/>
          <a:fontRef idx="minor"/>
        </p:style>
        <p:txBody>
          <a:bodyPr lIns="0" rIns="0" tIns="0" bIns="0" anchor="t">
            <a:noAutofit/>
          </a:bodyPr>
          <a:p>
            <a:pPr defTabSz="914400">
              <a:lnSpc>
                <a:spcPts val="1500"/>
              </a:lnSpc>
              <a:tabLst>
                <a:tab algn="l" pos="0"/>
              </a:tabLst>
            </a:pPr>
            <a:r>
              <a:rPr b="0" lang="en-US" sz="1050" strike="noStrike" u="none">
                <a:solidFill>
                  <a:srgbClr val="a9becd"/>
                </a:solidFill>
                <a:effectLst/>
                <a:uFillTx/>
                <a:latin typeface="Calibri"/>
                <a:ea typeface="Calibri"/>
              </a:rPr>
              <a:t>Add premium assisted service for priority travellers and moments.</a:t>
            </a:r>
            <a:endParaRPr b="0" lang="en-US" sz="1050" strike="noStrike" u="none">
              <a:solidFill>
                <a:srgbClr val="ffffff"/>
              </a:solidFill>
              <a:effectLst/>
              <a:uFillTx/>
              <a:latin typeface="Arial"/>
            </a:endParaRPr>
          </a:p>
        </p:txBody>
      </p:sp>
      <p:sp>
        <p:nvSpPr>
          <p:cNvPr id="399" name="Text 16"/>
          <p:cNvSpPr/>
          <p:nvPr/>
        </p:nvSpPr>
        <p:spPr>
          <a:xfrm>
            <a:off x="640080" y="4526280"/>
            <a:ext cx="1088100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400" strike="noStrike" u="none">
                <a:solidFill>
                  <a:srgbClr val="6ec1e4"/>
                </a:solidFill>
                <a:effectLst/>
                <a:uFillTx/>
                <a:latin typeface="Cambria"/>
                <a:ea typeface="Cambria"/>
              </a:rPr>
              <a:t>Expansion happens inside an existing company relationship, without reacquiring the traveller.</a:t>
            </a:r>
            <a:endParaRPr b="0" lang="en-US" sz="1400" strike="noStrike" u="none">
              <a:solidFill>
                <a:srgbClr val="ffffff"/>
              </a:solidFill>
              <a:effectLst/>
              <a:uFillTx/>
              <a:latin typeface="Arial"/>
            </a:endParaRPr>
          </a:p>
        </p:txBody>
      </p:sp>
      <p:sp>
        <p:nvSpPr>
          <p:cNvPr id="400" name="Text 17"/>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401" name="Text 0"/>
          <p:cNvSpPr/>
          <p:nvPr/>
        </p:nvSpPr>
        <p:spPr>
          <a:xfrm>
            <a:off x="640080" y="4114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ROADMAP</a:t>
            </a:r>
            <a:endParaRPr b="0" lang="en-US" sz="1100" strike="noStrike" u="none">
              <a:solidFill>
                <a:srgbClr val="ffffff"/>
              </a:solidFill>
              <a:effectLst/>
              <a:uFillTx/>
              <a:latin typeface="Arial"/>
            </a:endParaRPr>
          </a:p>
        </p:txBody>
      </p:sp>
      <p:sp>
        <p:nvSpPr>
          <p:cNvPr id="402" name="Text 1"/>
          <p:cNvSpPr/>
          <p:nvPr/>
        </p:nvSpPr>
        <p:spPr>
          <a:xfrm>
            <a:off x="640080" y="731520"/>
            <a:ext cx="10881000" cy="685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3400" strike="noStrike" u="none">
                <a:solidFill>
                  <a:srgbClr val="ffffff"/>
                </a:solidFill>
                <a:effectLst/>
                <a:uFillTx/>
                <a:latin typeface="Cambria"/>
                <a:ea typeface="Cambria"/>
              </a:rPr>
              <a:t>Strengthen the engine, then multiply experiences</a:t>
            </a:r>
            <a:endParaRPr b="0" lang="en-US" sz="3400" strike="noStrike" u="none">
              <a:solidFill>
                <a:srgbClr val="ffffff"/>
              </a:solidFill>
              <a:effectLst/>
              <a:uFillTx/>
              <a:latin typeface="Arial"/>
            </a:endParaRPr>
          </a:p>
        </p:txBody>
      </p:sp>
      <p:sp>
        <p:nvSpPr>
          <p:cNvPr id="403" name="Shape 2"/>
          <p:cNvSpPr/>
          <p:nvPr/>
        </p:nvSpPr>
        <p:spPr>
          <a:xfrm>
            <a:off x="640080" y="1691640"/>
            <a:ext cx="3447000" cy="3840120"/>
          </a:xfrm>
          <a:prstGeom prst="roundRect">
            <a:avLst>
              <a:gd name="adj" fmla="val 2122"/>
            </a:avLst>
          </a:prstGeom>
          <a:solidFill>
            <a:srgbClr val="15293c"/>
          </a:solidFill>
          <a:ln w="12700">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04" name="Text 3"/>
          <p:cNvSpPr/>
          <p:nvPr/>
        </p:nvSpPr>
        <p:spPr>
          <a:xfrm>
            <a:off x="868680" y="1874520"/>
            <a:ext cx="301716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NOW</a:t>
            </a:r>
            <a:endParaRPr b="0" lang="en-US" sz="1100" strike="noStrike" u="none">
              <a:solidFill>
                <a:srgbClr val="ffffff"/>
              </a:solidFill>
              <a:effectLst/>
              <a:uFillTx/>
              <a:latin typeface="Arial"/>
            </a:endParaRPr>
          </a:p>
        </p:txBody>
      </p:sp>
      <p:sp>
        <p:nvSpPr>
          <p:cNvPr id="405" name="Text 4"/>
          <p:cNvSpPr/>
          <p:nvPr/>
        </p:nvSpPr>
        <p:spPr>
          <a:xfrm>
            <a:off x="868680" y="2194560"/>
            <a:ext cx="301716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00" strike="noStrike" u="none">
                <a:solidFill>
                  <a:srgbClr val="ffffff"/>
                </a:solidFill>
                <a:effectLst/>
                <a:uFillTx/>
                <a:latin typeface="Cambria"/>
                <a:ea typeface="Cambria"/>
              </a:rPr>
              <a:t>Working foundation</a:t>
            </a:r>
            <a:endParaRPr b="0" lang="en-US" sz="1600" strike="noStrike" u="none">
              <a:solidFill>
                <a:srgbClr val="ffffff"/>
              </a:solidFill>
              <a:effectLst/>
              <a:uFillTx/>
              <a:latin typeface="Arial"/>
            </a:endParaRPr>
          </a:p>
        </p:txBody>
      </p:sp>
      <p:sp>
        <p:nvSpPr>
          <p:cNvPr id="406" name="Text 5"/>
          <p:cNvSpPr/>
          <p:nvPr/>
        </p:nvSpPr>
        <p:spPr>
          <a:xfrm>
            <a:off x="868680" y="2697480"/>
            <a:ext cx="3017160" cy="2651400"/>
          </a:xfrm>
          <a:prstGeom prst="rect">
            <a:avLst/>
          </a:prstGeom>
          <a:noFill/>
          <a:ln w="0">
            <a:noFill/>
          </a:ln>
        </p:spPr>
        <p:style>
          <a:lnRef idx="0"/>
          <a:fillRef idx="0"/>
          <a:effectRef idx="0"/>
          <a:fontRef idx="minor"/>
        </p:style>
        <p:txBody>
          <a:bodyPr lIns="0" rIns="0" tIns="0" bIns="0" anchor="t">
            <a:noAutofit/>
          </a:bodyPr>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Corporate booking workflow</a:t>
            </a:r>
            <a:endParaRPr b="0" lang="en-US" sz="1150" strike="noStrike" u="none">
              <a:solidFill>
                <a:srgbClr val="ffffff"/>
              </a:solidFill>
              <a:effectLst/>
              <a:uFillTx/>
              <a:latin typeface="Arial"/>
            </a:endParaRPr>
          </a:p>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Policy and approvals</a:t>
            </a:r>
            <a:endParaRPr b="0" lang="en-US" sz="1150" strike="noStrike" u="none">
              <a:solidFill>
                <a:srgbClr val="ffffff"/>
              </a:solidFill>
              <a:effectLst/>
              <a:uFillTx/>
              <a:latin typeface="Arial"/>
            </a:endParaRPr>
          </a:p>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Company administration</a:t>
            </a:r>
            <a:endParaRPr b="0" lang="en-US" sz="1150" strike="noStrike" u="none">
              <a:solidFill>
                <a:srgbClr val="ffffff"/>
              </a:solidFill>
              <a:effectLst/>
              <a:uFillTx/>
              <a:latin typeface="Arial"/>
            </a:endParaRPr>
          </a:p>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Trip servicing and communications</a:t>
            </a:r>
            <a:endParaRPr b="0" lang="en-US" sz="1150" strike="noStrike" u="none">
              <a:solidFill>
                <a:srgbClr val="ffffff"/>
              </a:solidFill>
              <a:effectLst/>
              <a:uFillTx/>
              <a:latin typeface="Arial"/>
            </a:endParaRPr>
          </a:p>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Inner Circle and Concierge handoff</a:t>
            </a:r>
            <a:endParaRPr b="0" lang="en-US" sz="1150" strike="noStrike" u="none">
              <a:solidFill>
                <a:srgbClr val="ffffff"/>
              </a:solidFill>
              <a:effectLst/>
              <a:uFillTx/>
              <a:latin typeface="Arial"/>
            </a:endParaRPr>
          </a:p>
        </p:txBody>
      </p:sp>
      <p:sp>
        <p:nvSpPr>
          <p:cNvPr id="407" name="Shape 6"/>
          <p:cNvSpPr/>
          <p:nvPr/>
        </p:nvSpPr>
        <p:spPr>
          <a:xfrm>
            <a:off x="4361760" y="1691640"/>
            <a:ext cx="3447000" cy="3840120"/>
          </a:xfrm>
          <a:prstGeom prst="roundRect">
            <a:avLst>
              <a:gd name="adj" fmla="val 2122"/>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08" name="Text 7"/>
          <p:cNvSpPr/>
          <p:nvPr/>
        </p:nvSpPr>
        <p:spPr>
          <a:xfrm>
            <a:off x="4590360" y="1874520"/>
            <a:ext cx="301716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NEXT</a:t>
            </a:r>
            <a:endParaRPr b="0" lang="en-US" sz="1100" strike="noStrike" u="none">
              <a:solidFill>
                <a:srgbClr val="ffffff"/>
              </a:solidFill>
              <a:effectLst/>
              <a:uFillTx/>
              <a:latin typeface="Arial"/>
            </a:endParaRPr>
          </a:p>
        </p:txBody>
      </p:sp>
      <p:sp>
        <p:nvSpPr>
          <p:cNvPr id="409" name="Text 8"/>
          <p:cNvSpPr/>
          <p:nvPr/>
        </p:nvSpPr>
        <p:spPr>
          <a:xfrm>
            <a:off x="4590360" y="2194560"/>
            <a:ext cx="301716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00" strike="noStrike" u="none">
                <a:solidFill>
                  <a:srgbClr val="ffffff"/>
                </a:solidFill>
                <a:effectLst/>
                <a:uFillTx/>
                <a:latin typeface="Cambria"/>
                <a:ea typeface="Cambria"/>
              </a:rPr>
              <a:t>Operational hardening</a:t>
            </a:r>
            <a:endParaRPr b="0" lang="en-US" sz="1600" strike="noStrike" u="none">
              <a:solidFill>
                <a:srgbClr val="ffffff"/>
              </a:solidFill>
              <a:effectLst/>
              <a:uFillTx/>
              <a:latin typeface="Arial"/>
            </a:endParaRPr>
          </a:p>
        </p:txBody>
      </p:sp>
      <p:sp>
        <p:nvSpPr>
          <p:cNvPr id="410" name="Text 9"/>
          <p:cNvSpPr/>
          <p:nvPr/>
        </p:nvSpPr>
        <p:spPr>
          <a:xfrm>
            <a:off x="4590360" y="2697480"/>
            <a:ext cx="3017160" cy="2651400"/>
          </a:xfrm>
          <a:prstGeom prst="rect">
            <a:avLst/>
          </a:prstGeom>
          <a:noFill/>
          <a:ln w="0">
            <a:noFill/>
          </a:ln>
        </p:spPr>
        <p:style>
          <a:lnRef idx="0"/>
          <a:fillRef idx="0"/>
          <a:effectRef idx="0"/>
          <a:fontRef idx="minor"/>
        </p:style>
        <p:txBody>
          <a:bodyPr lIns="0" rIns="0" tIns="0" bIns="0" anchor="t">
            <a:noAutofit/>
          </a:bodyPr>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Broader company rollout</a:t>
            </a:r>
            <a:endParaRPr b="0" lang="en-US" sz="1150" strike="noStrike" u="none">
              <a:solidFill>
                <a:srgbClr val="ffffff"/>
              </a:solidFill>
              <a:effectLst/>
              <a:uFillTx/>
              <a:latin typeface="Arial"/>
            </a:endParaRPr>
          </a:p>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Deeper reporting and analytics</a:t>
            </a:r>
            <a:endParaRPr b="0" lang="en-US" sz="1150" strike="noStrike" u="none">
              <a:solidFill>
                <a:srgbClr val="ffffff"/>
              </a:solidFill>
              <a:effectLst/>
              <a:uFillTx/>
              <a:latin typeface="Arial"/>
            </a:endParaRPr>
          </a:p>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Provider resilience and monitoring</a:t>
            </a:r>
            <a:endParaRPr b="0" lang="en-US" sz="1150" strike="noStrike" u="none">
              <a:solidFill>
                <a:srgbClr val="ffffff"/>
              </a:solidFill>
              <a:effectLst/>
              <a:uFillTx/>
              <a:latin typeface="Arial"/>
            </a:endParaRPr>
          </a:p>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Expanded premium-service workflows</a:t>
            </a:r>
            <a:endParaRPr b="0" lang="en-US" sz="1150" strike="noStrike" u="none">
              <a:solidFill>
                <a:srgbClr val="ffffff"/>
              </a:solidFill>
              <a:effectLst/>
              <a:uFillTx/>
              <a:latin typeface="Arial"/>
            </a:endParaRPr>
          </a:p>
        </p:txBody>
      </p:sp>
      <p:sp>
        <p:nvSpPr>
          <p:cNvPr id="411" name="Shape 10"/>
          <p:cNvSpPr/>
          <p:nvPr/>
        </p:nvSpPr>
        <p:spPr>
          <a:xfrm>
            <a:off x="8083440" y="1691640"/>
            <a:ext cx="3447000" cy="3840120"/>
          </a:xfrm>
          <a:prstGeom prst="roundRect">
            <a:avLst>
              <a:gd name="adj" fmla="val 2122"/>
            </a:avLst>
          </a:prstGeom>
          <a:solidFill>
            <a:srgbClr val="15293c"/>
          </a:solidFill>
          <a:ln w="12700">
            <a:solidFill>
              <a:srgbClr val="1c35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12" name="Text 11"/>
          <p:cNvSpPr/>
          <p:nvPr/>
        </p:nvSpPr>
        <p:spPr>
          <a:xfrm>
            <a:off x="8312040" y="1874520"/>
            <a:ext cx="301716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201" strike="noStrike" u="none">
                <a:solidFill>
                  <a:srgbClr val="6ec1e4"/>
                </a:solidFill>
                <a:effectLst/>
                <a:uFillTx/>
                <a:latin typeface="Calibri"/>
                <a:ea typeface="Calibri"/>
              </a:rPr>
              <a:t>LATER</a:t>
            </a:r>
            <a:endParaRPr b="0" lang="en-US" sz="1100" strike="noStrike" u="none">
              <a:solidFill>
                <a:srgbClr val="ffffff"/>
              </a:solidFill>
              <a:effectLst/>
              <a:uFillTx/>
              <a:latin typeface="Arial"/>
            </a:endParaRPr>
          </a:p>
        </p:txBody>
      </p:sp>
      <p:sp>
        <p:nvSpPr>
          <p:cNvPr id="413" name="Text 12"/>
          <p:cNvSpPr/>
          <p:nvPr/>
        </p:nvSpPr>
        <p:spPr>
          <a:xfrm>
            <a:off x="8312040" y="2194560"/>
            <a:ext cx="301716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600" strike="noStrike" u="none">
                <a:solidFill>
                  <a:srgbClr val="ffffff"/>
                </a:solidFill>
                <a:effectLst/>
                <a:uFillTx/>
                <a:latin typeface="Cambria"/>
                <a:ea typeface="Cambria"/>
              </a:rPr>
              <a:t>Platform expansion</a:t>
            </a:r>
            <a:endParaRPr b="0" lang="en-US" sz="1600" strike="noStrike" u="none">
              <a:solidFill>
                <a:srgbClr val="ffffff"/>
              </a:solidFill>
              <a:effectLst/>
              <a:uFillTx/>
              <a:latin typeface="Arial"/>
            </a:endParaRPr>
          </a:p>
        </p:txBody>
      </p:sp>
      <p:sp>
        <p:nvSpPr>
          <p:cNvPr id="414" name="Text 13"/>
          <p:cNvSpPr/>
          <p:nvPr/>
        </p:nvSpPr>
        <p:spPr>
          <a:xfrm>
            <a:off x="8312040" y="2697480"/>
            <a:ext cx="3017160" cy="2651400"/>
          </a:xfrm>
          <a:prstGeom prst="rect">
            <a:avLst/>
          </a:prstGeom>
          <a:noFill/>
          <a:ln w="0">
            <a:noFill/>
          </a:ln>
        </p:spPr>
        <p:style>
          <a:lnRef idx="0"/>
          <a:fillRef idx="0"/>
          <a:effectRef idx="0"/>
          <a:fontRef idx="minor"/>
        </p:style>
        <p:txBody>
          <a:bodyPr lIns="0" rIns="0" tIns="0" bIns="0" anchor="t">
            <a:noAutofit/>
          </a:bodyPr>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Payment and refund records</a:t>
            </a:r>
            <a:endParaRPr b="0" lang="en-US" sz="1150" strike="noStrike" u="none">
              <a:solidFill>
                <a:srgbClr val="ffffff"/>
              </a:solidFill>
              <a:effectLst/>
              <a:uFillTx/>
              <a:latin typeface="Arial"/>
            </a:endParaRPr>
          </a:p>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Per-company supplier flexibility</a:t>
            </a:r>
            <a:endParaRPr b="0" lang="en-US" sz="1150" strike="noStrike" u="none">
              <a:solidFill>
                <a:srgbClr val="ffffff"/>
              </a:solidFill>
              <a:effectLst/>
              <a:uFillTx/>
              <a:latin typeface="Arial"/>
            </a:endParaRPr>
          </a:p>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Partner API</a:t>
            </a:r>
            <a:endParaRPr b="0" lang="en-US" sz="1150" strike="noStrike" u="none">
              <a:solidFill>
                <a:srgbClr val="ffffff"/>
              </a:solidFill>
              <a:effectLst/>
              <a:uFillTx/>
              <a:latin typeface="Arial"/>
            </a:endParaRPr>
          </a:p>
          <a:p>
            <a:pPr marL="343080" indent="-343080" defTabSz="914400">
              <a:lnSpc>
                <a:spcPct val="100000"/>
              </a:lnSpc>
              <a:spcAft>
                <a:spcPts val="601"/>
              </a:spcAft>
              <a:buClr>
                <a:srgbClr val="a9becd"/>
              </a:buClr>
              <a:buFont typeface="Symbol" charset="2"/>
              <a:buChar char=""/>
            </a:pPr>
            <a:r>
              <a:rPr b="0" lang="en-US" sz="1150" strike="noStrike" u="none">
                <a:solidFill>
                  <a:srgbClr val="a9becd"/>
                </a:solidFill>
                <a:effectLst/>
                <a:uFillTx/>
                <a:latin typeface="Calibri"/>
                <a:ea typeface="Calibri"/>
              </a:rPr>
              <a:t>Proactive disruption guidance</a:t>
            </a:r>
            <a:endParaRPr b="0" lang="en-US" sz="1150" strike="noStrike" u="none">
              <a:solidFill>
                <a:srgbClr val="ffffff"/>
              </a:solidFill>
              <a:effectLst/>
              <a:uFillTx/>
              <a:latin typeface="Arial"/>
            </a:endParaRPr>
          </a:p>
        </p:txBody>
      </p:sp>
      <p:sp>
        <p:nvSpPr>
          <p:cNvPr id="415" name="Text 14"/>
          <p:cNvSpPr/>
          <p:nvPr/>
        </p:nvSpPr>
        <p:spPr>
          <a:xfrm>
            <a:off x="640080" y="576072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050" strike="noStrike" u="none">
                <a:solidFill>
                  <a:srgbClr val="6e8496"/>
                </a:solidFill>
                <a:effectLst/>
                <a:uFillTx/>
                <a:latin typeface="Calibri"/>
                <a:ea typeface="Calibri"/>
              </a:rPr>
              <a:t>Next and later items are strategic direction, not shipped capability.</a:t>
            </a:r>
            <a:endParaRPr b="0" lang="en-US" sz="1050" strike="noStrike" u="none">
              <a:solidFill>
                <a:srgbClr val="ffffff"/>
              </a:solidFill>
              <a:effectLst/>
              <a:uFillTx/>
              <a:latin typeface="Arial"/>
            </a:endParaRPr>
          </a:p>
        </p:txBody>
      </p:sp>
      <p:sp>
        <p:nvSpPr>
          <p:cNvPr id="416" name="Text 15"/>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b1b2b"/>
        </a:solidFill>
      </p:bgPr>
    </p:bg>
    <p:spTree>
      <p:nvGrpSpPr>
        <p:cNvPr id="1" name=""/>
        <p:cNvGrpSpPr/>
        <p:nvPr/>
      </p:nvGrpSpPr>
      <p:grpSpPr>
        <a:xfrm>
          <a:off x="0" y="0"/>
          <a:ext cx="0" cy="0"/>
          <a:chOff x="0" y="0"/>
          <a:chExt cx="0" cy="0"/>
        </a:xfrm>
      </p:grpSpPr>
      <p:sp>
        <p:nvSpPr>
          <p:cNvPr id="417" name="Shape 0"/>
          <p:cNvSpPr/>
          <p:nvPr/>
        </p:nvSpPr>
        <p:spPr>
          <a:xfrm>
            <a:off x="-2011680" y="3108960"/>
            <a:ext cx="6766200" cy="6766200"/>
          </a:xfrm>
          <a:prstGeom prst="ellipse">
            <a:avLst/>
          </a:prstGeom>
          <a:solidFill>
            <a:srgbClr val="102a3e"/>
          </a:solidFill>
          <a:ln w="12700">
            <a:solidFill>
              <a:srgbClr val="102a3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18" name="Text 1"/>
          <p:cNvSpPr/>
          <p:nvPr/>
        </p:nvSpPr>
        <p:spPr>
          <a:xfrm>
            <a:off x="822960" y="1371600"/>
            <a:ext cx="731484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200" spc="300" strike="noStrike" u="none">
                <a:solidFill>
                  <a:srgbClr val="6ec1e4"/>
                </a:solidFill>
                <a:effectLst/>
                <a:uFillTx/>
                <a:latin typeface="Calibri"/>
                <a:ea typeface="Calibri"/>
              </a:rPr>
              <a:t>YOURWURLD</a:t>
            </a:r>
            <a:endParaRPr b="0" lang="en-US" sz="1200" strike="noStrike" u="none">
              <a:solidFill>
                <a:srgbClr val="ffffff"/>
              </a:solidFill>
              <a:effectLst/>
              <a:uFillTx/>
              <a:latin typeface="Arial"/>
            </a:endParaRPr>
          </a:p>
        </p:txBody>
      </p:sp>
      <p:sp>
        <p:nvSpPr>
          <p:cNvPr id="419" name="Text 2"/>
          <p:cNvSpPr/>
          <p:nvPr/>
        </p:nvSpPr>
        <p:spPr>
          <a:xfrm>
            <a:off x="822960" y="1828800"/>
            <a:ext cx="8777880" cy="1554120"/>
          </a:xfrm>
          <a:prstGeom prst="rect">
            <a:avLst/>
          </a:prstGeom>
          <a:noFill/>
          <a:ln w="0">
            <a:noFill/>
          </a:ln>
        </p:spPr>
        <p:style>
          <a:lnRef idx="0"/>
          <a:fillRef idx="0"/>
          <a:effectRef idx="0"/>
          <a:fontRef idx="minor"/>
        </p:style>
        <p:txBody>
          <a:bodyPr lIns="0" rIns="0" tIns="0" bIns="0" anchor="ctr">
            <a:noAutofit/>
          </a:bodyPr>
          <a:p>
            <a:pPr defTabSz="914400">
              <a:lnSpc>
                <a:spcPts val="5000"/>
              </a:lnSpc>
              <a:tabLst>
                <a:tab algn="l" pos="0"/>
              </a:tabLst>
            </a:pPr>
            <a:r>
              <a:rPr b="1" lang="en-US" sz="4200" strike="noStrike" u="none">
                <a:solidFill>
                  <a:srgbClr val="ffffff"/>
                </a:solidFill>
                <a:effectLst/>
                <a:uFillTx/>
                <a:latin typeface="Cambria"/>
                <a:ea typeface="Cambria"/>
              </a:rPr>
              <a:t>Build the portal</a:t>
            </a:r>
            <a:endParaRPr b="0" lang="en-US" sz="4200" strike="noStrike" u="none">
              <a:solidFill>
                <a:srgbClr val="ffffff"/>
              </a:solidFill>
              <a:effectLst/>
              <a:uFillTx/>
              <a:latin typeface="Arial"/>
            </a:endParaRPr>
          </a:p>
          <a:p>
            <a:pPr defTabSz="914400">
              <a:lnSpc>
                <a:spcPts val="5000"/>
              </a:lnSpc>
              <a:tabLst>
                <a:tab algn="l" pos="0"/>
              </a:tabLst>
            </a:pPr>
            <a:r>
              <a:rPr b="1" lang="en-US" sz="4200" strike="noStrike" u="none">
                <a:solidFill>
                  <a:srgbClr val="ffffff"/>
                </a:solidFill>
                <a:effectLst/>
                <a:uFillTx/>
                <a:latin typeface="Cambria"/>
                <a:ea typeface="Cambria"/>
              </a:rPr>
              <a:t>people return to.</a:t>
            </a:r>
            <a:endParaRPr b="0" lang="en-US" sz="4200" strike="noStrike" u="none">
              <a:solidFill>
                <a:srgbClr val="ffffff"/>
              </a:solidFill>
              <a:effectLst/>
              <a:uFillTx/>
              <a:latin typeface="Arial"/>
            </a:endParaRPr>
          </a:p>
        </p:txBody>
      </p:sp>
      <p:sp>
        <p:nvSpPr>
          <p:cNvPr id="420" name="Text 3"/>
          <p:cNvSpPr/>
          <p:nvPr/>
        </p:nvSpPr>
        <p:spPr>
          <a:xfrm>
            <a:off x="822960" y="3611880"/>
            <a:ext cx="9143640" cy="4568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800" strike="noStrike" u="none">
                <a:solidFill>
                  <a:srgbClr val="6ec1e4"/>
                </a:solidFill>
                <a:effectLst/>
                <a:uFillTx/>
                <a:latin typeface="Cambria"/>
                <a:ea typeface="Cambria"/>
              </a:rPr>
              <a:t>For work. For life. For everything in between.</a:t>
            </a:r>
            <a:endParaRPr b="0" lang="en-US" sz="1800" strike="noStrike" u="none">
              <a:solidFill>
                <a:srgbClr val="ffffff"/>
              </a:solidFill>
              <a:effectLst/>
              <a:uFillTx/>
              <a:latin typeface="Arial"/>
            </a:endParaRPr>
          </a:p>
        </p:txBody>
      </p:sp>
      <p:sp>
        <p:nvSpPr>
          <p:cNvPr id="421" name="Shape 4"/>
          <p:cNvSpPr/>
          <p:nvPr/>
        </p:nvSpPr>
        <p:spPr>
          <a:xfrm>
            <a:off x="822960" y="4434840"/>
            <a:ext cx="1828440" cy="548280"/>
          </a:xfrm>
          <a:prstGeom prst="roundRect">
            <a:avLst>
              <a:gd name="adj" fmla="val 50000"/>
            </a:avLst>
          </a:prstGeom>
          <a:solidFill>
            <a:srgbClr val="0b1b2b"/>
          </a:solidFill>
          <a:ln w="15875">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22" name="Text 5"/>
          <p:cNvSpPr/>
          <p:nvPr/>
        </p:nvSpPr>
        <p:spPr>
          <a:xfrm>
            <a:off x="822960" y="4434840"/>
            <a:ext cx="182844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300" strike="noStrike" u="none">
                <a:solidFill>
                  <a:srgbClr val="ffffff"/>
                </a:solidFill>
                <a:effectLst/>
                <a:uFillTx/>
                <a:latin typeface="Calibri"/>
                <a:ea typeface="Calibri"/>
              </a:rPr>
              <a:t>Partner</a:t>
            </a:r>
            <a:endParaRPr b="0" lang="en-US" sz="1300" strike="noStrike" u="none">
              <a:solidFill>
                <a:srgbClr val="ffffff"/>
              </a:solidFill>
              <a:effectLst/>
              <a:uFillTx/>
              <a:latin typeface="Arial"/>
            </a:endParaRPr>
          </a:p>
        </p:txBody>
      </p:sp>
      <p:sp>
        <p:nvSpPr>
          <p:cNvPr id="423" name="Shape 6"/>
          <p:cNvSpPr/>
          <p:nvPr/>
        </p:nvSpPr>
        <p:spPr>
          <a:xfrm>
            <a:off x="2926080" y="4434840"/>
            <a:ext cx="1828440" cy="548280"/>
          </a:xfrm>
          <a:prstGeom prst="roundRect">
            <a:avLst>
              <a:gd name="adj" fmla="val 50000"/>
            </a:avLst>
          </a:prstGeom>
          <a:solidFill>
            <a:srgbClr val="0b1b2b"/>
          </a:solidFill>
          <a:ln w="15875">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24" name="Text 7"/>
          <p:cNvSpPr/>
          <p:nvPr/>
        </p:nvSpPr>
        <p:spPr>
          <a:xfrm>
            <a:off x="2926080" y="4434840"/>
            <a:ext cx="182844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300" strike="noStrike" u="none">
                <a:solidFill>
                  <a:srgbClr val="ffffff"/>
                </a:solidFill>
                <a:effectLst/>
                <a:uFillTx/>
                <a:latin typeface="Calibri"/>
                <a:ea typeface="Calibri"/>
              </a:rPr>
              <a:t>Pilot</a:t>
            </a:r>
            <a:endParaRPr b="0" lang="en-US" sz="1300" strike="noStrike" u="none">
              <a:solidFill>
                <a:srgbClr val="ffffff"/>
              </a:solidFill>
              <a:effectLst/>
              <a:uFillTx/>
              <a:latin typeface="Arial"/>
            </a:endParaRPr>
          </a:p>
        </p:txBody>
      </p:sp>
      <p:sp>
        <p:nvSpPr>
          <p:cNvPr id="425" name="Shape 8"/>
          <p:cNvSpPr/>
          <p:nvPr/>
        </p:nvSpPr>
        <p:spPr>
          <a:xfrm>
            <a:off x="5029200" y="4434840"/>
            <a:ext cx="1828440" cy="548280"/>
          </a:xfrm>
          <a:prstGeom prst="roundRect">
            <a:avLst>
              <a:gd name="adj" fmla="val 50000"/>
            </a:avLst>
          </a:prstGeom>
          <a:solidFill>
            <a:srgbClr val="0b1b2b"/>
          </a:solidFill>
          <a:ln w="15875">
            <a:solidFill>
              <a:srgbClr val="6ec1e4"/>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26" name="Text 9"/>
          <p:cNvSpPr/>
          <p:nvPr/>
        </p:nvSpPr>
        <p:spPr>
          <a:xfrm>
            <a:off x="5029200" y="4434840"/>
            <a:ext cx="1828440" cy="5482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300" strike="noStrike" u="none">
                <a:solidFill>
                  <a:srgbClr val="ffffff"/>
                </a:solidFill>
                <a:effectLst/>
                <a:uFillTx/>
                <a:latin typeface="Calibri"/>
                <a:ea typeface="Calibri"/>
              </a:rPr>
              <a:t>Invest</a:t>
            </a:r>
            <a:endParaRPr b="0" lang="en-US" sz="1300" strike="noStrike" u="none">
              <a:solidFill>
                <a:srgbClr val="ffffff"/>
              </a:solidFill>
              <a:effectLst/>
              <a:uFillTx/>
              <a:latin typeface="Arial"/>
            </a:endParaRPr>
          </a:p>
        </p:txBody>
      </p:sp>
      <p:sp>
        <p:nvSpPr>
          <p:cNvPr id="427" name="Text 10"/>
          <p:cNvSpPr/>
          <p:nvPr/>
        </p:nvSpPr>
        <p:spPr>
          <a:xfrm>
            <a:off x="822960" y="5486400"/>
            <a:ext cx="5486040" cy="365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500" strike="noStrike" u="none">
                <a:solidFill>
                  <a:srgbClr val="6ec1e4"/>
                </a:solidFill>
                <a:effectLst/>
                <a:uFillTx/>
                <a:latin typeface="Cambria"/>
                <a:ea typeface="Cambria"/>
              </a:rPr>
              <a:t>yourwurld.com</a:t>
            </a:r>
            <a:endParaRPr b="0" lang="en-US" sz="1500" strike="noStrike" u="none">
              <a:solidFill>
                <a:srgbClr val="ffffff"/>
              </a:solidFill>
              <a:effectLst/>
              <a:uFillTx/>
              <a:latin typeface="Arial"/>
            </a:endParaRPr>
          </a:p>
        </p:txBody>
      </p:sp>
      <p:sp>
        <p:nvSpPr>
          <p:cNvPr id="428" name="Text 11"/>
          <p:cNvSpPr/>
          <p:nvPr/>
        </p:nvSpPr>
        <p:spPr>
          <a:xfrm>
            <a:off x="640080" y="6355080"/>
            <a:ext cx="10881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00" strike="noStrike" u="none">
                <a:solidFill>
                  <a:srgbClr val="5c7080"/>
                </a:solidFill>
                <a:effectLst/>
                <a:uFillTx/>
                <a:latin typeface="Calibri"/>
                <a:ea typeface="Calibri"/>
              </a:rPr>
              <a:t>YourWurld  ·  Powered by Snowstorm Technologies</a:t>
            </a:r>
            <a:endParaRPr b="0" lang="en-US" sz="9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LibreOffice/25.2.6.2$Linux_X86_64 LibreOffice_project/520$Build-2</Application>
  <AppVersion>15.0000</AppVersion>
  <Words>0</Words>
  <Paragraphs>0</Paragraphs>
  <Company>PptxGenJS</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2026-09-21T08:26:22Z</dcterms:created>
  <dc:creator>Snowstorm Technologies (USA) Inc.</dc:creator>
  <dc:description/>
  <dc:language>en-US</dc:language>
  <cp:lastModifiedBy>Snowstorm Technologies (USA) Inc.</cp:lastModifiedBy>
  <dcterms:modified xsi:type="dcterms:W3CDTF">2026-09-21T08:26:22Z</dcterms:modified>
  <cp:revision>1</cp:revision>
  <dc:subject>PptxGenJS Presentation</dc:subject>
  <dc:title>YourWurld — Platform Overview</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20</vt:r8>
  </property>
  <property fmtid="{D5CDD505-2E9C-101B-9397-08002B2CF9AE}" pid="3" name="PresentationFormat">
    <vt:lpwstr>On-screen Show (16:9)</vt:lpwstr>
  </property>
  <property fmtid="{D5CDD505-2E9C-101B-9397-08002B2CF9AE}" pid="4" name="Slides">
    <vt:r8>20</vt:r8>
  </property>
</Properties>
</file>